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31" r:id="rId2"/>
  </p:sldMasterIdLst>
  <p:notesMasterIdLst>
    <p:notesMasterId r:id="rId76"/>
  </p:notesMasterIdLst>
  <p:handoutMasterIdLst>
    <p:handoutMasterId r:id="rId77"/>
  </p:handoutMasterIdLst>
  <p:sldIdLst>
    <p:sldId id="257" r:id="rId3"/>
    <p:sldId id="358" r:id="rId4"/>
    <p:sldId id="359" r:id="rId5"/>
    <p:sldId id="360" r:id="rId6"/>
    <p:sldId id="543" r:id="rId7"/>
    <p:sldId id="362" r:id="rId8"/>
    <p:sldId id="542" r:id="rId9"/>
    <p:sldId id="364" r:id="rId10"/>
    <p:sldId id="541" r:id="rId11"/>
    <p:sldId id="366" r:id="rId12"/>
    <p:sldId id="540" r:id="rId13"/>
    <p:sldId id="368" r:id="rId14"/>
    <p:sldId id="539" r:id="rId15"/>
    <p:sldId id="370" r:id="rId16"/>
    <p:sldId id="538" r:id="rId17"/>
    <p:sldId id="383" r:id="rId18"/>
    <p:sldId id="536" r:id="rId19"/>
    <p:sldId id="53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97" r:id="rId54"/>
    <p:sldId id="498" r:id="rId55"/>
    <p:sldId id="444" r:id="rId56"/>
    <p:sldId id="445" r:id="rId57"/>
    <p:sldId id="446" r:id="rId58"/>
    <p:sldId id="447" r:id="rId59"/>
    <p:sldId id="448" r:id="rId60"/>
    <p:sldId id="449" r:id="rId61"/>
    <p:sldId id="450" r:id="rId62"/>
    <p:sldId id="451" r:id="rId63"/>
    <p:sldId id="452" r:id="rId64"/>
    <p:sldId id="453" r:id="rId65"/>
    <p:sldId id="454" r:id="rId66"/>
    <p:sldId id="455" r:id="rId67"/>
    <p:sldId id="456" r:id="rId68"/>
    <p:sldId id="457" r:id="rId69"/>
    <p:sldId id="458" r:id="rId70"/>
    <p:sldId id="459" r:id="rId71"/>
    <p:sldId id="460" r:id="rId72"/>
    <p:sldId id="461" r:id="rId73"/>
    <p:sldId id="465" r:id="rId74"/>
    <p:sldId id="462" r:id="rId75"/>
  </p:sldIdLst>
  <p:sldSz cx="9144000" cy="6858000" type="screen4x3"/>
  <p:notesSz cx="6400800" cy="86868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French Script MT" panose="03020402040607040605" pitchFamily="66" charset="0"/>
      <p:regular r:id="rId82"/>
    </p:embeddedFont>
    <p:embeddedFont>
      <p:font typeface="Monotype Sorts" panose="01010601010101010101" pitchFamily="2" charset="2"/>
      <p:regular r:id="rId83"/>
    </p:embeddedFont>
    <p:embeddedFont>
      <p:font typeface="Comic Sans MS" panose="030F0702030302020204" pitchFamily="66" charset="0"/>
      <p:regular r:id="rId84"/>
      <p:bold r:id="rId85"/>
    </p:embeddedFont>
  </p:embeddedFontLst>
  <p:custDataLst>
    <p:tags r:id="rId8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 baseline="-25000">
        <a:solidFill>
          <a:schemeClr val="tx2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 baseline="-25000">
        <a:solidFill>
          <a:schemeClr val="tx2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 baseline="-25000">
        <a:solidFill>
          <a:schemeClr val="tx2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 baseline="-25000">
        <a:solidFill>
          <a:schemeClr val="tx2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 baseline="-25000">
        <a:solidFill>
          <a:schemeClr val="tx2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 baseline="-25000">
        <a:solidFill>
          <a:schemeClr val="tx2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 baseline="-25000">
        <a:solidFill>
          <a:schemeClr val="tx2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 baseline="-25000">
        <a:solidFill>
          <a:schemeClr val="tx2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 baseline="-25000">
        <a:solidFill>
          <a:schemeClr val="tx2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CC"/>
    <a:srgbClr val="FFFF99"/>
    <a:srgbClr val="0000FF"/>
    <a:srgbClr val="00FF00"/>
    <a:srgbClr val="8032CE"/>
    <a:srgbClr val="7C7C7C"/>
    <a:srgbClr val="FF00FF"/>
    <a:srgbClr val="00FFFF"/>
    <a:srgbClr val="FFFF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861" autoAdjust="0"/>
    <p:restoredTop sz="94660" autoAdjust="0"/>
  </p:normalViewPr>
  <p:slideViewPr>
    <p:cSldViewPr>
      <p:cViewPr>
        <p:scale>
          <a:sx n="100" d="100"/>
          <a:sy n="100" d="100"/>
        </p:scale>
        <p:origin x="846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2016" y="-114"/>
      </p:cViewPr>
      <p:guideLst>
        <p:guide orient="horz" pos="2736"/>
        <p:guide pos="20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7.fntdata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font" Target="fonts/font2.fntdata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5.fntdata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6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4" Type="http://schemas.openxmlformats.org/officeDocument/2006/relationships/image" Target="../media/image8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13.wmf"/><Relationship Id="rId7" Type="http://schemas.openxmlformats.org/officeDocument/2006/relationships/image" Target="../media/image114.wmf"/><Relationship Id="rId12" Type="http://schemas.openxmlformats.org/officeDocument/2006/relationships/image" Target="../media/image118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03.wmf"/><Relationship Id="rId11" Type="http://schemas.openxmlformats.org/officeDocument/2006/relationships/image" Target="../media/image117.wmf"/><Relationship Id="rId5" Type="http://schemas.openxmlformats.org/officeDocument/2006/relationships/image" Target="../media/image104.wmf"/><Relationship Id="rId10" Type="http://schemas.openxmlformats.org/officeDocument/2006/relationships/image" Target="../media/image116.wmf"/><Relationship Id="rId4" Type="http://schemas.openxmlformats.org/officeDocument/2006/relationships/image" Target="../media/image108.wmf"/><Relationship Id="rId9" Type="http://schemas.openxmlformats.org/officeDocument/2006/relationships/image" Target="../media/image115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13.wmf"/><Relationship Id="rId7" Type="http://schemas.openxmlformats.org/officeDocument/2006/relationships/image" Target="../media/image114.wmf"/><Relationship Id="rId12" Type="http://schemas.openxmlformats.org/officeDocument/2006/relationships/image" Target="../media/image122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03.wmf"/><Relationship Id="rId11" Type="http://schemas.openxmlformats.org/officeDocument/2006/relationships/image" Target="../media/image121.wmf"/><Relationship Id="rId5" Type="http://schemas.openxmlformats.org/officeDocument/2006/relationships/image" Target="../media/image104.wmf"/><Relationship Id="rId10" Type="http://schemas.openxmlformats.org/officeDocument/2006/relationships/image" Target="../media/image120.wmf"/><Relationship Id="rId4" Type="http://schemas.openxmlformats.org/officeDocument/2006/relationships/image" Target="../media/image108.wmf"/><Relationship Id="rId9" Type="http://schemas.openxmlformats.org/officeDocument/2006/relationships/image" Target="../media/image11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96" tIns="43098" rIns="86196" bIns="43098" numCol="1" anchor="t" anchorCtr="0" compatLnSpc="1">
            <a:prstTxWarp prst="textNoShape">
              <a:avLst/>
            </a:prstTxWarp>
          </a:bodyPr>
          <a:lstStyle>
            <a:lvl1pPr defTabSz="86212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27438" y="0"/>
            <a:ext cx="2773362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96" tIns="43098" rIns="86196" bIns="43098" numCol="1" anchor="t" anchorCtr="0" compatLnSpc="1">
            <a:prstTxWarp prst="textNoShape">
              <a:avLst/>
            </a:prstTxWarp>
          </a:bodyPr>
          <a:lstStyle>
            <a:lvl1pPr algn="r" defTabSz="86212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253414"/>
            <a:ext cx="27733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96" tIns="43098" rIns="86196" bIns="43098" numCol="1" anchor="b" anchorCtr="0" compatLnSpc="1">
            <a:prstTxWarp prst="textNoShape">
              <a:avLst/>
            </a:prstTxWarp>
          </a:bodyPr>
          <a:lstStyle>
            <a:lvl1pPr defTabSz="86212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27438" y="8253414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196" tIns="43098" rIns="86196" bIns="43098" numCol="1" anchor="b" anchorCtr="0" compatLnSpc="1">
            <a:prstTxWarp prst="textNoShape">
              <a:avLst/>
            </a:prstTxWarp>
          </a:bodyPr>
          <a:lstStyle>
            <a:lvl1pPr algn="r" defTabSz="86212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fld id="{C52559BD-C56D-4DCB-AB89-5F21A9844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99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96" tIns="43098" rIns="86196" bIns="43098" numCol="1" anchor="t" anchorCtr="0" compatLnSpc="1">
            <a:prstTxWarp prst="textNoShape">
              <a:avLst/>
            </a:prstTxWarp>
          </a:bodyPr>
          <a:lstStyle>
            <a:lvl1pPr defTabSz="862121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7438" y="0"/>
            <a:ext cx="2773362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96" tIns="43098" rIns="86196" bIns="43098" numCol="1" anchor="t" anchorCtr="0" compatLnSpc="1">
            <a:prstTxWarp prst="textNoShape">
              <a:avLst/>
            </a:prstTxWarp>
          </a:bodyPr>
          <a:lstStyle>
            <a:lvl1pPr algn="r" defTabSz="862121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1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652463"/>
            <a:ext cx="4343400" cy="3257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52489" y="4125913"/>
            <a:ext cx="469582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96" tIns="43098" rIns="86196" bIns="43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3414"/>
            <a:ext cx="2773363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96" tIns="43098" rIns="86196" bIns="43098" numCol="1" anchor="b" anchorCtr="0" compatLnSpc="1">
            <a:prstTxWarp prst="textNoShape">
              <a:avLst/>
            </a:prstTxWarp>
          </a:bodyPr>
          <a:lstStyle>
            <a:lvl1pPr defTabSz="862121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7438" y="8253414"/>
            <a:ext cx="277336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196" tIns="43098" rIns="86196" bIns="43098" numCol="1" anchor="b" anchorCtr="0" compatLnSpc="1">
            <a:prstTxWarp prst="textNoShape">
              <a:avLst/>
            </a:prstTxWarp>
          </a:bodyPr>
          <a:lstStyle>
            <a:lvl1pPr algn="r" defTabSz="862121">
              <a:defRPr sz="12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8153A2-42D4-4644-9D5E-6B1453C918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374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153A2-42D4-4644-9D5E-6B1453C9182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153A2-42D4-4644-9D5E-6B1453C9182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1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153A2-42D4-4644-9D5E-6B1453C918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153A2-42D4-4644-9D5E-6B1453C918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0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153A2-42D4-4644-9D5E-6B1453C918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14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153A2-42D4-4644-9D5E-6B1453C918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792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153A2-42D4-4644-9D5E-6B1453C918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153A2-42D4-4644-9D5E-6B1453C918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8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ine 17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2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23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>
            <a:spLocks noChangeArrowheads="1"/>
          </p:cNvSpPr>
          <p:nvPr userDrawn="1"/>
        </p:nvSpPr>
        <p:spPr bwMode="auto">
          <a:xfrm>
            <a:off x="692150" y="1520825"/>
            <a:ext cx="7773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00" tIns="46000" rIns="92000" bIns="4600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EECE 4353 Image Processing</a:t>
            </a:r>
          </a:p>
        </p:txBody>
      </p:sp>
      <p:sp>
        <p:nvSpPr>
          <p:cNvPr id="27" name="Text Box 26"/>
          <p:cNvSpPr txBox="1">
            <a:spLocks noChangeArrowheads="1"/>
          </p:cNvSpPr>
          <p:nvPr userDrawn="1"/>
        </p:nvSpPr>
        <p:spPr bwMode="auto">
          <a:xfrm>
            <a:off x="1039813" y="2776538"/>
            <a:ext cx="7064375" cy="473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1365" tIns="45683" rIns="91365" bIns="45683" anchor="ctr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sz="2400" baseline="0" dirty="0" smtClean="0">
                <a:solidFill>
                  <a:srgbClr val="000000"/>
                </a:solidFill>
                <a:latin typeface="Arial" charset="0"/>
              </a:rPr>
              <a:t>Lecture Notes:</a:t>
            </a:r>
          </a:p>
        </p:txBody>
      </p:sp>
      <p:sp>
        <p:nvSpPr>
          <p:cNvPr id="29" name="Rectangle 25"/>
          <p:cNvSpPr>
            <a:spLocks noChangeArrowheads="1"/>
          </p:cNvSpPr>
          <p:nvPr userDrawn="1"/>
        </p:nvSpPr>
        <p:spPr bwMode="auto">
          <a:xfrm>
            <a:off x="1371600" y="38100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00" tIns="46000" rIns="92000" bIns="4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Monotype Sort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Richard Alan Peters II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Monotype Sort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Department of Electrical Engineering and Computer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Monotype Sort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Fall Semester 2016</a:t>
            </a:r>
          </a:p>
        </p:txBody>
      </p:sp>
      <p:grpSp>
        <p:nvGrpSpPr>
          <p:cNvPr id="9" name="Group 1029"/>
          <p:cNvGrpSpPr>
            <a:grpSpLocks/>
          </p:cNvGrpSpPr>
          <p:nvPr userDrawn="1"/>
        </p:nvGrpSpPr>
        <p:grpSpPr bwMode="auto">
          <a:xfrm>
            <a:off x="533400" y="6369050"/>
            <a:ext cx="8305800" cy="336550"/>
            <a:chOff x="240" y="4012"/>
            <a:chExt cx="5232" cy="212"/>
          </a:xfrm>
        </p:grpSpPr>
        <p:sp>
          <p:nvSpPr>
            <p:cNvPr id="10" name="Text Box 1030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defTabSz="736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defTabSz="736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defTabSz="736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defTabSz="736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r>
                <a:rPr lang="en-US" sz="800" baseline="0" dirty="0" smtClean="0"/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11" name="Picture 1031" descr="c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29 September 2016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F824AD-8B05-4CCF-B6F3-2B47DF70A6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3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29 September 2016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F824AD-8B05-4CCF-B6F3-2B47DF70A6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3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820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752600"/>
            <a:ext cx="411480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752600"/>
            <a:ext cx="396240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29 September 2016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F824AD-8B05-4CCF-B6F3-2B47DF70A6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9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14400"/>
            <a:ext cx="8382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5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43075"/>
            <a:ext cx="8371480" cy="43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6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8" name="Picture 25" descr="Vanderbil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29 September 2016</a:t>
            </a:r>
            <a:endParaRPr lang="en-US" dirty="0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F824AD-8B05-4CCF-B6F3-2B47DF70A6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9" name="Picture 2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2463" y="6436581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155794"/>
            <a:ext cx="3712187" cy="6538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Times New Roman" panose="02020603050405020304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Calibri" panose="020F0502020204030204" pitchFamily="34" charset="0"/>
          <a:cs typeface="Times New Roman" panose="02020603050405020304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2000">
          <a:solidFill>
            <a:schemeClr val="tx1"/>
          </a:solidFill>
          <a:latin typeface="Calibri" panose="020F0502020204030204" pitchFamily="34" charset="0"/>
          <a:cs typeface="Times New Roman" panose="02020603050405020304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>
          <a:solidFill>
            <a:schemeClr val="tx1"/>
          </a:solidFill>
          <a:latin typeface="Calibri" panose="020F0502020204030204" pitchFamily="34" charset="0"/>
          <a:cs typeface="Times New Roman" panose="02020603050405020304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Calibri" panose="020F0502020204030204" pitchFamily="34" charset="0"/>
          <a:cs typeface="Times New Roman" panose="02020603050405020304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5.wmf"/><Relationship Id="rId3" Type="http://schemas.openxmlformats.org/officeDocument/2006/relationships/image" Target="../media/image26.jpeg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4.wmf"/><Relationship Id="rId5" Type="http://schemas.openxmlformats.org/officeDocument/2006/relationships/image" Target="../media/image28.jpe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7.jpeg"/><Relationship Id="rId9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6.jpe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4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2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80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2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8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8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9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89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90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2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4.jpe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96.wmf"/><Relationship Id="rId4" Type="http://schemas.openxmlformats.org/officeDocument/2006/relationships/image" Target="../media/image93.jpeg"/><Relationship Id="rId9" Type="http://schemas.openxmlformats.org/officeDocument/2006/relationships/oleObject" Target="../embeddings/oleObject4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4.jpeg"/><Relationship Id="rId7" Type="http://schemas.openxmlformats.org/officeDocument/2006/relationships/image" Target="../media/image93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00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43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93.jpeg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04.wmf"/><Relationship Id="rId4" Type="http://schemas.openxmlformats.org/officeDocument/2006/relationships/image" Target="../media/image94.jpeg"/><Relationship Id="rId9" Type="http://schemas.openxmlformats.org/officeDocument/2006/relationships/oleObject" Target="../embeddings/oleObject45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93.jpeg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08.wmf"/><Relationship Id="rId4" Type="http://schemas.openxmlformats.org/officeDocument/2006/relationships/image" Target="../media/image94.jpeg"/><Relationship Id="rId9" Type="http://schemas.openxmlformats.org/officeDocument/2006/relationships/oleObject" Target="../embeddings/oleObject4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114.wmf"/><Relationship Id="rId26" Type="http://schemas.openxmlformats.org/officeDocument/2006/relationships/image" Target="../media/image117.wmf"/><Relationship Id="rId3" Type="http://schemas.openxmlformats.org/officeDocument/2006/relationships/image" Target="../media/image93.jpeg"/><Relationship Id="rId21" Type="http://schemas.openxmlformats.org/officeDocument/2006/relationships/oleObject" Target="../embeddings/oleObject56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54.bin"/><Relationship Id="rId25" Type="http://schemas.openxmlformats.org/officeDocument/2006/relationships/oleObject" Target="../embeddings/oleObject58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3.wmf"/><Relationship Id="rId20" Type="http://schemas.openxmlformats.org/officeDocument/2006/relationships/image" Target="../media/image107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51.bin"/><Relationship Id="rId24" Type="http://schemas.openxmlformats.org/officeDocument/2006/relationships/image" Target="../media/image116.wmf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23" Type="http://schemas.openxmlformats.org/officeDocument/2006/relationships/oleObject" Target="../embeddings/oleObject57.bin"/><Relationship Id="rId28" Type="http://schemas.openxmlformats.org/officeDocument/2006/relationships/image" Target="../media/image118.wmf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55.bin"/><Relationship Id="rId4" Type="http://schemas.openxmlformats.org/officeDocument/2006/relationships/image" Target="../media/image94.jpe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104.wmf"/><Relationship Id="rId22" Type="http://schemas.openxmlformats.org/officeDocument/2006/relationships/image" Target="../media/image115.wmf"/><Relationship Id="rId27" Type="http://schemas.openxmlformats.org/officeDocument/2006/relationships/oleObject" Target="../embeddings/oleObject5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114.wmf"/><Relationship Id="rId26" Type="http://schemas.openxmlformats.org/officeDocument/2006/relationships/image" Target="../media/image121.wmf"/><Relationship Id="rId3" Type="http://schemas.openxmlformats.org/officeDocument/2006/relationships/image" Target="../media/image93.jpeg"/><Relationship Id="rId21" Type="http://schemas.openxmlformats.org/officeDocument/2006/relationships/oleObject" Target="../embeddings/oleObject68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08.wmf"/><Relationship Id="rId17" Type="http://schemas.openxmlformats.org/officeDocument/2006/relationships/oleObject" Target="../embeddings/oleObject66.bin"/><Relationship Id="rId25" Type="http://schemas.openxmlformats.org/officeDocument/2006/relationships/oleObject" Target="../embeddings/oleObject7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3.wmf"/><Relationship Id="rId20" Type="http://schemas.openxmlformats.org/officeDocument/2006/relationships/image" Target="../media/image107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63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23" Type="http://schemas.openxmlformats.org/officeDocument/2006/relationships/oleObject" Target="../embeddings/oleObject69.bin"/><Relationship Id="rId28" Type="http://schemas.openxmlformats.org/officeDocument/2006/relationships/image" Target="../media/image122.wmf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67.bin"/><Relationship Id="rId4" Type="http://schemas.openxmlformats.org/officeDocument/2006/relationships/image" Target="../media/image94.jpeg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104.wmf"/><Relationship Id="rId22" Type="http://schemas.openxmlformats.org/officeDocument/2006/relationships/image" Target="../media/image119.wmf"/><Relationship Id="rId27" Type="http://schemas.openxmlformats.org/officeDocument/2006/relationships/oleObject" Target="../embeddings/oleObject7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94.jpeg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72.bin"/><Relationship Id="rId10" Type="http://schemas.openxmlformats.org/officeDocument/2006/relationships/image" Target="../media/image125.wmf"/><Relationship Id="rId4" Type="http://schemas.openxmlformats.org/officeDocument/2006/relationships/image" Target="../media/image126.jpeg"/><Relationship Id="rId9" Type="http://schemas.openxmlformats.org/officeDocument/2006/relationships/oleObject" Target="../embeddings/oleObject74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126.jpeg"/><Relationship Id="rId7" Type="http://schemas.openxmlformats.org/officeDocument/2006/relationships/image" Target="../media/image12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127.wmf"/><Relationship Id="rId10" Type="http://schemas.openxmlformats.org/officeDocument/2006/relationships/image" Target="../media/image129.wmf"/><Relationship Id="rId4" Type="http://schemas.openxmlformats.org/officeDocument/2006/relationships/oleObject" Target="../embeddings/oleObject75.bin"/><Relationship Id="rId9" Type="http://schemas.openxmlformats.org/officeDocument/2006/relationships/oleObject" Target="../embeddings/oleObject77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94.jpeg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32.wmf"/><Relationship Id="rId4" Type="http://schemas.openxmlformats.org/officeDocument/2006/relationships/image" Target="../media/image133.jpeg"/><Relationship Id="rId9" Type="http://schemas.openxmlformats.org/officeDocument/2006/relationships/oleObject" Target="../embeddings/oleObject80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93.jpeg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36.wmf"/><Relationship Id="rId4" Type="http://schemas.openxmlformats.org/officeDocument/2006/relationships/image" Target="../media/image133.jpeg"/><Relationship Id="rId9" Type="http://schemas.openxmlformats.org/officeDocument/2006/relationships/oleObject" Target="../embeddings/oleObject83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0.jpeg"/><Relationship Id="rId5" Type="http://schemas.openxmlformats.org/officeDocument/2006/relationships/image" Target="../media/image94.jpeg"/><Relationship Id="rId10" Type="http://schemas.openxmlformats.org/officeDocument/2006/relationships/image" Target="../media/image139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86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3.jpeg"/><Relationship Id="rId5" Type="http://schemas.openxmlformats.org/officeDocument/2006/relationships/image" Target="../media/image140.jpeg"/><Relationship Id="rId10" Type="http://schemas.openxmlformats.org/officeDocument/2006/relationships/image" Target="../media/image143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89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46.wmf"/><Relationship Id="rId4" Type="http://schemas.openxmlformats.org/officeDocument/2006/relationships/image" Target="../media/image144.wmf"/><Relationship Id="rId9" Type="http://schemas.openxmlformats.org/officeDocument/2006/relationships/oleObject" Target="../embeddings/oleObject9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0.wmf"/><Relationship Id="rId11" Type="http://schemas.openxmlformats.org/officeDocument/2006/relationships/image" Target="../media/image152.png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148.png"/><Relationship Id="rId4" Type="http://schemas.openxmlformats.org/officeDocument/2006/relationships/image" Target="../media/image149.wmf"/><Relationship Id="rId9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57.png"/><Relationship Id="rId4" Type="http://schemas.openxmlformats.org/officeDocument/2006/relationships/image" Target="../media/image153.wmf"/><Relationship Id="rId9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93.jpeg"/><Relationship Id="rId5" Type="http://schemas.openxmlformats.org/officeDocument/2006/relationships/image" Target="../media/image140.jpeg"/><Relationship Id="rId10" Type="http://schemas.openxmlformats.org/officeDocument/2006/relationships/image" Target="../media/image160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01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039813" y="2776538"/>
            <a:ext cx="7064375" cy="473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1365" tIns="45683" rIns="91365" bIns="45683" anchor="ctr">
            <a:spAutoFit/>
          </a:bodyPr>
          <a:lstStyle>
            <a:lvl1pPr>
              <a:defRPr sz="1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sz="2400" baseline="0" dirty="0" smtClean="0">
                <a:solidFill>
                  <a:srgbClr val="000000"/>
                </a:solidFill>
                <a:latin typeface="Arial" charset="0"/>
              </a:rPr>
              <a:t>Lecture Notes: Color Correctio</a:t>
            </a:r>
            <a:r>
              <a:rPr lang="en-US" sz="2400" baseline="0" dirty="0">
                <a:solidFill>
                  <a:srgbClr val="000000"/>
                </a:solidFill>
                <a:latin typeface="Arial" charset="0"/>
              </a:rPr>
              <a:t>n</a:t>
            </a:r>
            <a:endParaRPr lang="en-US" sz="2400" baseline="0" dirty="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7DEA3BCB-FE50-49FA-8E69-D99D2A0514C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26628" name="Picture 4" descr="D&amp;IA_green_gamma_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781800" y="1295400"/>
            <a:ext cx="1828800" cy="4616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green </a:t>
            </a:r>
            <a:r>
              <a:rPr lang="en-US" dirty="0">
                <a:sym typeface="Symbol" pitchFamily="82" charset="2"/>
              </a:rPr>
              <a:t>=0.5</a:t>
            </a:r>
            <a:endParaRPr lang="en-US" dirty="0"/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800600" y="5638800"/>
            <a:ext cx="38862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0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/>
              <a:t>reduced green = incr. magenta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26633" name="Oval 10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634" name="Line 11"/>
            <p:cNvSpPr>
              <a:spLocks noChangeShapeType="1"/>
            </p:cNvSpPr>
            <p:nvPr/>
          </p:nvSpPr>
          <p:spPr bwMode="auto">
            <a:xfrm rot="-7147907" flipH="1" flipV="1">
              <a:off x="5469732" y="3113881"/>
              <a:ext cx="228600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29 September 2016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E92C189-CF5C-47CF-B8D9-8560B0838E3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1999-2016 by Richard Alan Peters II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9460" name="Picture 4" descr="Dave &amp; IA 50%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41325" y="5791200"/>
            <a:ext cx="824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 marL="287338" indent="-2873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baseline="0" dirty="0">
                <a:solidFill>
                  <a:srgbClr val="000000"/>
                </a:solidFill>
              </a:rPr>
              <a:t>David Peters, producer, and representatives of the IA, The International Alliance of Theatrical Stage </a:t>
            </a:r>
            <a:r>
              <a:rPr lang="en-US" sz="1200" baseline="0" dirty="0" smtClean="0">
                <a:solidFill>
                  <a:srgbClr val="000000"/>
                </a:solidFill>
              </a:rPr>
              <a:t>Employees, Moving </a:t>
            </a:r>
            <a:r>
              <a:rPr lang="en-US" sz="1200" baseline="0" dirty="0">
                <a:solidFill>
                  <a:srgbClr val="000000"/>
                </a:solidFill>
              </a:rPr>
              <a:t>Picture Technicians, Artists and Allied Crafts, on the set of </a:t>
            </a:r>
            <a:r>
              <a:rPr lang="en-US" sz="1200" i="1" baseline="0" dirty="0">
                <a:solidFill>
                  <a:srgbClr val="000000"/>
                </a:solidFill>
              </a:rPr>
              <a:t>Frozen Impact</a:t>
            </a:r>
            <a:r>
              <a:rPr lang="en-US" sz="1200" baseline="0" dirty="0">
                <a:solidFill>
                  <a:srgbClr val="000000"/>
                </a:solidFill>
              </a:rPr>
              <a:t> (</a:t>
            </a:r>
            <a:r>
              <a:rPr lang="en-US" sz="1200" baseline="0" dirty="0" err="1">
                <a:solidFill>
                  <a:srgbClr val="000000"/>
                </a:solidFill>
              </a:rPr>
              <a:t>PorchLight</a:t>
            </a:r>
            <a:r>
              <a:rPr lang="en-US" sz="1200" baseline="0" dirty="0">
                <a:solidFill>
                  <a:srgbClr val="000000"/>
                </a:solidFill>
              </a:rPr>
              <a:t> Entertainment, 2003).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aseline="0" dirty="0">
                <a:solidFill>
                  <a:srgbClr val="000000"/>
                </a:solidFill>
                <a:latin typeface="Comic Sans MS" pitchFamily="66" charset="0"/>
              </a:rPr>
              <a:t>original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74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pic>
        <p:nvPicPr>
          <p:cNvPr id="28675" name="Picture 3" descr="D&amp;IA_blue_gamma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D3A4F8C5-AC24-4547-8BAA-F435F2FCB23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6781800" y="1295400"/>
            <a:ext cx="1828800" cy="4616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blue </a:t>
            </a:r>
            <a:r>
              <a:rPr lang="en-US" dirty="0">
                <a:sym typeface="Symbol" pitchFamily="82" charset="2"/>
              </a:rPr>
              <a:t>=2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28680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 rot="6890840">
              <a:off x="5366544" y="3120231"/>
              <a:ext cx="228600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29 September 2016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E92C189-CF5C-47CF-B8D9-8560B0838E3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1999-2016 by Richard Alan Peters II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9460" name="Picture 4" descr="Dave &amp; IA 50%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41325" y="5791200"/>
            <a:ext cx="824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 marL="287338" indent="-2873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baseline="0" dirty="0">
                <a:solidFill>
                  <a:srgbClr val="000000"/>
                </a:solidFill>
              </a:rPr>
              <a:t>David Peters, producer, and representatives of the IA, The International Alliance of Theatrical Stage </a:t>
            </a:r>
            <a:r>
              <a:rPr lang="en-US" sz="1200" baseline="0" dirty="0" smtClean="0">
                <a:solidFill>
                  <a:srgbClr val="000000"/>
                </a:solidFill>
              </a:rPr>
              <a:t>Employees, Moving </a:t>
            </a:r>
            <a:r>
              <a:rPr lang="en-US" sz="1200" baseline="0" dirty="0">
                <a:solidFill>
                  <a:srgbClr val="000000"/>
                </a:solidFill>
              </a:rPr>
              <a:t>Picture Technicians, Artists and Allied Crafts, on the set of </a:t>
            </a:r>
            <a:r>
              <a:rPr lang="en-US" sz="1200" i="1" baseline="0" dirty="0">
                <a:solidFill>
                  <a:srgbClr val="000000"/>
                </a:solidFill>
              </a:rPr>
              <a:t>Frozen Impact</a:t>
            </a:r>
            <a:r>
              <a:rPr lang="en-US" sz="1200" baseline="0" dirty="0">
                <a:solidFill>
                  <a:srgbClr val="000000"/>
                </a:solidFill>
              </a:rPr>
              <a:t> (</a:t>
            </a:r>
            <a:r>
              <a:rPr lang="en-US" sz="1200" baseline="0" dirty="0" err="1">
                <a:solidFill>
                  <a:srgbClr val="000000"/>
                </a:solidFill>
              </a:rPr>
              <a:t>PorchLight</a:t>
            </a:r>
            <a:r>
              <a:rPr lang="en-US" sz="1200" baseline="0" dirty="0">
                <a:solidFill>
                  <a:srgbClr val="000000"/>
                </a:solidFill>
              </a:rPr>
              <a:t> Entertainment, 2003).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aseline="0" dirty="0">
                <a:solidFill>
                  <a:srgbClr val="000000"/>
                </a:solidFill>
                <a:latin typeface="Comic Sans MS" pitchFamily="66" charset="0"/>
              </a:rPr>
              <a:t>original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1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18F275E9-C590-4FE8-89EC-F21BE591879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30724" name="Picture 4" descr="D&amp;IA_blue_gamma_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781800" y="1295400"/>
            <a:ext cx="1828800" cy="4616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blue </a:t>
            </a:r>
            <a:r>
              <a:rPr lang="en-US" dirty="0">
                <a:sym typeface="Symbol" pitchFamily="82" charset="2"/>
              </a:rPr>
              <a:t>=0.5</a:t>
            </a:r>
            <a:endParaRPr lang="en-US" dirty="0"/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4876800" y="5638800"/>
            <a:ext cx="37338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0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reduced blue = incr. yellow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30729" name="Oval 10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0" name="Line 11"/>
            <p:cNvSpPr>
              <a:spLocks noChangeShapeType="1"/>
            </p:cNvSpPr>
            <p:nvPr/>
          </p:nvSpPr>
          <p:spPr bwMode="auto">
            <a:xfrm rot="6890840" flipH="1" flipV="1">
              <a:off x="5466557" y="2910681"/>
              <a:ext cx="228600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29 September 2016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E92C189-CF5C-47CF-B8D9-8560B0838E3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1999-2016 by Richard Alan Peters II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9460" name="Picture 4" descr="Dave &amp; IA 50%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41325" y="5791200"/>
            <a:ext cx="824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 marL="287338" indent="-2873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baseline="0" dirty="0">
                <a:solidFill>
                  <a:srgbClr val="000000"/>
                </a:solidFill>
              </a:rPr>
              <a:t>David Peters, producer, and representatives of the IA, The International Alliance of Theatrical Stage </a:t>
            </a:r>
            <a:r>
              <a:rPr lang="en-US" sz="1200" baseline="0" dirty="0" smtClean="0">
                <a:solidFill>
                  <a:srgbClr val="000000"/>
                </a:solidFill>
              </a:rPr>
              <a:t>Employees, Moving </a:t>
            </a:r>
            <a:r>
              <a:rPr lang="en-US" sz="1200" baseline="0" dirty="0">
                <a:solidFill>
                  <a:srgbClr val="000000"/>
                </a:solidFill>
              </a:rPr>
              <a:t>Picture Technicians, Artists and Allied Crafts, on the set of </a:t>
            </a:r>
            <a:r>
              <a:rPr lang="en-US" sz="1200" i="1" baseline="0" dirty="0">
                <a:solidFill>
                  <a:srgbClr val="000000"/>
                </a:solidFill>
              </a:rPr>
              <a:t>Frozen Impact</a:t>
            </a:r>
            <a:r>
              <a:rPr lang="en-US" sz="1200" baseline="0" dirty="0">
                <a:solidFill>
                  <a:srgbClr val="000000"/>
                </a:solidFill>
              </a:rPr>
              <a:t> (</a:t>
            </a:r>
            <a:r>
              <a:rPr lang="en-US" sz="1200" baseline="0" dirty="0" err="1">
                <a:solidFill>
                  <a:srgbClr val="000000"/>
                </a:solidFill>
              </a:rPr>
              <a:t>PorchLight</a:t>
            </a:r>
            <a:r>
              <a:rPr lang="en-US" sz="1200" baseline="0" dirty="0">
                <a:solidFill>
                  <a:srgbClr val="000000"/>
                </a:solidFill>
              </a:rPr>
              <a:t> Entertainment, 2003).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aseline="0" dirty="0">
                <a:solidFill>
                  <a:srgbClr val="000000"/>
                </a:solidFill>
                <a:latin typeface="Comic Sans MS" pitchFamily="66" charset="0"/>
              </a:rPr>
              <a:t>original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5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73163"/>
            <a:ext cx="7696200" cy="579437"/>
          </a:xfrm>
        </p:spPr>
        <p:txBody>
          <a:bodyPr>
            <a:spAutoFit/>
          </a:bodyPr>
          <a:lstStyle/>
          <a:p>
            <a:r>
              <a:rPr lang="en-US" sz="3200" smtClean="0"/>
              <a:t>RGB to LHS:  A Perceptual Transformation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384954AC-2E77-45CA-A288-19DE029377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32771" name="Picture 3" descr="receptors_perception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885950"/>
            <a:ext cx="705643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22325" y="2370138"/>
            <a:ext cx="396875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aseline="0">
                <a:latin typeface="Arial" charset="0"/>
              </a:rPr>
              <a:t>luminance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822325" y="3768725"/>
            <a:ext cx="396875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aseline="0">
                <a:latin typeface="Arial" charset="0"/>
              </a:rPr>
              <a:t>hue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822325" y="4594225"/>
            <a:ext cx="396875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aseline="0">
                <a:latin typeface="Arial" charset="0"/>
              </a:rPr>
              <a:t>saturation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2438400" y="5638800"/>
            <a:ext cx="1597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600" baseline="0">
                <a:latin typeface="Arial" charset="0"/>
              </a:rPr>
              <a:t>photo receptors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1371600" y="5638800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600" baseline="0">
                <a:latin typeface="Arial" charset="0"/>
              </a:rPr>
              <a:t>brain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3810000" y="2330450"/>
            <a:ext cx="4210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 baseline="0">
                <a:latin typeface="Arial" charset="0"/>
              </a:rPr>
              <a:t>The eye has 3 types of photoreceptors: </a:t>
            </a:r>
          </a:p>
          <a:p>
            <a:r>
              <a:rPr lang="en-US" sz="1800" baseline="0">
                <a:latin typeface="Arial" charset="0"/>
              </a:rPr>
              <a:t>sensitive to red, green, or blue light.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3810000" y="4921250"/>
            <a:ext cx="449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 baseline="0">
                <a:latin typeface="Arial" charset="0"/>
              </a:rPr>
              <a:t>The brain transforms RGB into separate brightness and color channels (</a:t>
            </a:r>
            <a:r>
              <a:rPr lang="en-US" sz="1800" i="1" baseline="0">
                <a:latin typeface="Arial" charset="0"/>
              </a:rPr>
              <a:t>e.g.</a:t>
            </a:r>
            <a:r>
              <a:rPr lang="en-US" sz="1800" baseline="0">
                <a:latin typeface="Arial" charset="0"/>
              </a:rPr>
              <a:t>, LHS).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RGB-HSV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752600"/>
            <a:ext cx="249396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5360988" cy="723900"/>
          </a:xfrm>
        </p:spPr>
        <p:txBody>
          <a:bodyPr/>
          <a:lstStyle/>
          <a:p>
            <a:r>
              <a:rPr lang="en-US" sz="2800" smtClean="0"/>
              <a:t>HSV Color Representation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29 September 2016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562394E7-6B00-4D55-8221-2457AAADC0A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1999-2016 by Richard Alan Peters II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4036" name="Picture 4" descr="RGB-HSV-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249396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609600" y="2438400"/>
            <a:ext cx="1295400" cy="27698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  <a:extLst/>
        </p:spPr>
        <p:txBody>
          <a:bodyPr wrap="square"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baseline="0">
                <a:solidFill>
                  <a:srgbClr val="000000"/>
                </a:solidFill>
                <a:latin typeface="Comic Sans MS" pitchFamily="66" charset="0"/>
              </a:rPr>
              <a:t>Color vector p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0</a:t>
            </a:r>
            <a:endParaRPr lang="en-US" sz="1200" baseline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44038" name="Picture 6" descr="RGB-HSV-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8" y="1752600"/>
            <a:ext cx="249396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2971800" y="1905000"/>
            <a:ext cx="1066800" cy="8223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baseline="0" dirty="0">
                <a:solidFill>
                  <a:srgbClr val="000000"/>
                </a:solidFill>
                <a:latin typeface="Comic Sans MS" pitchFamily="66" charset="0"/>
              </a:rPr>
              <a:t>+ marks the spot where R=G=B= (r</a:t>
            </a:r>
            <a:r>
              <a:rPr lang="en-US" sz="1200" dirty="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en-US" sz="1200" baseline="0" dirty="0">
                <a:solidFill>
                  <a:srgbClr val="000000"/>
                </a:solidFill>
                <a:latin typeface="Comic Sans MS" pitchFamily="66" charset="0"/>
              </a:rPr>
              <a:t>+g</a:t>
            </a:r>
            <a:r>
              <a:rPr lang="en-US" sz="1200" dirty="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en-US" sz="1200" baseline="0" dirty="0">
                <a:solidFill>
                  <a:srgbClr val="000000"/>
                </a:solidFill>
                <a:latin typeface="Comic Sans MS" pitchFamily="66" charset="0"/>
              </a:rPr>
              <a:t>+b</a:t>
            </a:r>
            <a:r>
              <a:rPr lang="en-US" sz="1200" dirty="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en-US" sz="1200" baseline="0" dirty="0">
                <a:solidFill>
                  <a:srgbClr val="000000"/>
                </a:solidFill>
                <a:latin typeface="Comic Sans MS" pitchFamily="66" charset="0"/>
              </a:rPr>
              <a:t>)/3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76400" y="4952992"/>
            <a:ext cx="4038600" cy="1171244"/>
            <a:chOff x="1828800" y="4952992"/>
            <a:chExt cx="4038600" cy="1171244"/>
          </a:xfrm>
          <a:solidFill>
            <a:srgbClr val="FFFFCC"/>
          </a:solidFill>
        </p:grpSpPr>
        <p:sp>
          <p:nvSpPr>
            <p:cNvPr id="44047" name="Text Box 20"/>
            <p:cNvSpPr txBox="1">
              <a:spLocks noChangeArrowheads="1"/>
            </p:cNvSpPr>
            <p:nvPr/>
          </p:nvSpPr>
          <p:spPr bwMode="auto">
            <a:xfrm>
              <a:off x="1828800" y="5847249"/>
              <a:ext cx="4038600" cy="27698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76200" dir="8100000" algn="ctr" rotWithShape="0">
                <a:schemeClr val="tx1"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200" baseline="0">
                  <a:latin typeface="Comic Sans MS" pitchFamily="66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dirty="0">
                  <a:solidFill>
                    <a:srgbClr val="000000"/>
                  </a:solidFill>
                </a:rPr>
                <a:t> intersects R, G, &amp; </a:t>
              </a:r>
              <a:r>
                <a:rPr lang="en-US" dirty="0" smtClean="0">
                  <a:solidFill>
                    <a:srgbClr val="000000"/>
                  </a:solidFill>
                </a:rPr>
                <a:t>B axes </a:t>
              </a:r>
              <a:r>
                <a:rPr lang="en-US" dirty="0">
                  <a:solidFill>
                    <a:srgbClr val="000000"/>
                  </a:solidFill>
                </a:rPr>
                <a:t>at r</a:t>
              </a:r>
              <a:r>
                <a:rPr lang="en-US" baseline="-25000" dirty="0">
                  <a:solidFill>
                    <a:srgbClr val="000000"/>
                  </a:solidFill>
                </a:rPr>
                <a:t>0</a:t>
              </a:r>
              <a:r>
                <a:rPr lang="en-US" dirty="0">
                  <a:solidFill>
                    <a:srgbClr val="000000"/>
                  </a:solidFill>
                </a:rPr>
                <a:t>+g</a:t>
              </a:r>
              <a:r>
                <a:rPr lang="en-US" baseline="-25000" dirty="0">
                  <a:solidFill>
                    <a:srgbClr val="000000"/>
                  </a:solidFill>
                </a:rPr>
                <a:t>0</a:t>
              </a:r>
              <a:r>
                <a:rPr lang="en-US" dirty="0">
                  <a:solidFill>
                    <a:srgbClr val="000000"/>
                  </a:solidFill>
                </a:rPr>
                <a:t>+b</a:t>
              </a:r>
              <a:r>
                <a:rPr lang="en-US" baseline="-25000" dirty="0">
                  <a:solidFill>
                    <a:srgbClr val="000000"/>
                  </a:solidFill>
                </a:rPr>
                <a:t>0</a:t>
              </a:r>
              <a:r>
                <a:rPr lang="en-US" dirty="0">
                  <a:solidFill>
                    <a:srgbClr val="000000"/>
                  </a:solidFill>
                </a:rPr>
                <a:t>, and contains p</a:t>
              </a:r>
              <a:r>
                <a:rPr lang="en-US" baseline="-25000" dirty="0">
                  <a:solidFill>
                    <a:srgbClr val="000000"/>
                  </a:solidFill>
                </a:rPr>
                <a:t>0</a:t>
              </a:r>
              <a:r>
                <a:rPr lang="en-US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44048" name="Text Box 21"/>
            <p:cNvSpPr txBox="1">
              <a:spLocks noChangeArrowheads="1"/>
            </p:cNvSpPr>
            <p:nvPr/>
          </p:nvSpPr>
          <p:spPr bwMode="auto">
            <a:xfrm>
              <a:off x="1828800" y="5400121"/>
              <a:ext cx="2694432" cy="275729"/>
            </a:xfrm>
            <a:prstGeom prst="rect">
              <a:avLst/>
            </a:prstGeom>
            <a:grpFill/>
            <a:ln>
              <a:noFill/>
            </a:ln>
            <a:effectLst>
              <a:outerShdw blurRad="38100" dist="76200" dir="8100000" algn="ctr" rotWithShape="0">
                <a:schemeClr val="tx1"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200" baseline="0">
                  <a:latin typeface="Comic Sans MS" pitchFamily="66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dirty="0">
                  <a:solidFill>
                    <a:srgbClr val="000000"/>
                  </a:solidFill>
                </a:rPr>
                <a:t>   lies in plane R+G+B=(r</a:t>
              </a:r>
              <a:r>
                <a:rPr lang="en-US" baseline="-25000" dirty="0">
                  <a:solidFill>
                    <a:srgbClr val="000000"/>
                  </a:solidFill>
                </a:rPr>
                <a:t>0</a:t>
              </a:r>
              <a:r>
                <a:rPr lang="en-US" dirty="0">
                  <a:solidFill>
                    <a:srgbClr val="000000"/>
                  </a:solidFill>
                </a:rPr>
                <a:t>+g</a:t>
              </a:r>
              <a:r>
                <a:rPr lang="en-US" baseline="-25000" dirty="0">
                  <a:solidFill>
                    <a:srgbClr val="000000"/>
                  </a:solidFill>
                </a:rPr>
                <a:t>0</a:t>
              </a:r>
              <a:r>
                <a:rPr lang="en-US" dirty="0">
                  <a:solidFill>
                    <a:srgbClr val="000000"/>
                  </a:solidFill>
                </a:rPr>
                <a:t>+b</a:t>
              </a:r>
              <a:r>
                <a:rPr lang="en-US" baseline="-25000" dirty="0">
                  <a:solidFill>
                    <a:srgbClr val="000000"/>
                  </a:solidFill>
                </a:rPr>
                <a:t>0</a:t>
              </a:r>
              <a:r>
                <a:rPr lang="en-US" dirty="0">
                  <a:solidFill>
                    <a:srgbClr val="000000"/>
                  </a:solidFill>
                </a:rPr>
                <a:t>),</a:t>
              </a:r>
            </a:p>
          </p:txBody>
        </p:sp>
        <p:sp>
          <p:nvSpPr>
            <p:cNvPr id="44049" name="Text Box 22"/>
            <p:cNvSpPr txBox="1">
              <a:spLocks noChangeArrowheads="1"/>
            </p:cNvSpPr>
            <p:nvPr/>
          </p:nvSpPr>
          <p:spPr bwMode="auto">
            <a:xfrm>
              <a:off x="1828800" y="4952992"/>
              <a:ext cx="955929" cy="277592"/>
            </a:xfrm>
            <a:prstGeom prst="rect">
              <a:avLst/>
            </a:prstGeom>
            <a:grpFill/>
            <a:ln>
              <a:noFill/>
            </a:ln>
            <a:effectLst>
              <a:outerShdw blurRad="38100" dist="76200" dir="8100000" algn="ctr" rotWithShape="0">
                <a:schemeClr val="tx1"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200" baseline="0">
                  <a:latin typeface="Comic Sans MS" pitchFamily="66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dirty="0">
                  <a:solidFill>
                    <a:srgbClr val="000000"/>
                  </a:solidFill>
                </a:rPr>
                <a:t>Triangle:</a:t>
              </a:r>
            </a:p>
          </p:txBody>
        </p:sp>
      </p:grpSp>
      <p:sp>
        <p:nvSpPr>
          <p:cNvPr id="44043" name="Text Box 23"/>
          <p:cNvSpPr txBox="1">
            <a:spLocks noChangeArrowheads="1"/>
          </p:cNvSpPr>
          <p:nvPr/>
        </p:nvSpPr>
        <p:spPr bwMode="auto">
          <a:xfrm>
            <a:off x="2362200" y="4191000"/>
            <a:ext cx="1219200" cy="27463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76200" dir="8100000" algn="ctr" rotWithShape="0">
              <a:schemeClr val="tx1">
                <a:alpha val="25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baseline="0">
                <a:solidFill>
                  <a:srgbClr val="000000"/>
                </a:solidFill>
                <a:latin typeface="Comic Sans MS" pitchFamily="66" charset="0"/>
              </a:rPr>
              <a:t>p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en-US" sz="1200" baseline="0">
                <a:solidFill>
                  <a:srgbClr val="000000"/>
                </a:solidFill>
                <a:latin typeface="Comic Sans MS" pitchFamily="66" charset="0"/>
              </a:rPr>
              <a:t> = (r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en-US" sz="1200" baseline="0">
                <a:solidFill>
                  <a:srgbClr val="000000"/>
                </a:solidFill>
                <a:latin typeface="Comic Sans MS" pitchFamily="66" charset="0"/>
              </a:rPr>
              <a:t>, g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en-US" sz="1200" baseline="0">
                <a:solidFill>
                  <a:srgbClr val="000000"/>
                </a:solidFill>
                <a:latin typeface="Comic Sans MS" pitchFamily="66" charset="0"/>
              </a:rPr>
              <a:t>, b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en-US" sz="1200" baseline="0">
                <a:solidFill>
                  <a:srgbClr val="000000"/>
                </a:solidFill>
                <a:latin typeface="Comic Sans MS" pitchFamily="66" charset="0"/>
              </a:rPr>
              <a:t>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867400" y="1447800"/>
            <a:ext cx="2362200" cy="762000"/>
            <a:chOff x="5867400" y="1447800"/>
            <a:chExt cx="2362200" cy="762000"/>
          </a:xfrm>
          <a:solidFill>
            <a:srgbClr val="FFFFCC"/>
          </a:solidFill>
        </p:grpSpPr>
        <p:sp>
          <p:nvSpPr>
            <p:cNvPr id="44057" name="Rectangle 10"/>
            <p:cNvSpPr>
              <a:spLocks noChangeArrowheads="1"/>
            </p:cNvSpPr>
            <p:nvPr/>
          </p:nvSpPr>
          <p:spPr bwMode="auto">
            <a:xfrm>
              <a:off x="5867400" y="1447800"/>
              <a:ext cx="2362200" cy="4572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63500" dir="8100000" algn="ctr" rotWithShape="0">
                <a:schemeClr val="tx1"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058" name="Rectangle 11"/>
            <p:cNvSpPr>
              <a:spLocks noChangeArrowheads="1"/>
            </p:cNvSpPr>
            <p:nvPr/>
          </p:nvSpPr>
          <p:spPr bwMode="auto">
            <a:xfrm>
              <a:off x="5867400" y="1901319"/>
              <a:ext cx="1066800" cy="308481"/>
            </a:xfrm>
            <a:prstGeom prst="rect">
              <a:avLst/>
            </a:prstGeom>
            <a:grpFill/>
            <a:ln>
              <a:noFill/>
            </a:ln>
            <a:effectLst>
              <a:outerShdw blurRad="38100" dist="63500" dir="8100000" algn="ctr" rotWithShape="0">
                <a:schemeClr val="tx1">
                  <a:alpha val="2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9831541"/>
                </p:ext>
              </p:extLst>
            </p:nvPr>
          </p:nvGraphicFramePr>
          <p:xfrm>
            <a:off x="5895975" y="1500188"/>
            <a:ext cx="2308225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30" name="Equation" r:id="rId6" imgW="1828800" imgH="533160" progId="Equation.DSMT4">
                    <p:embed/>
                  </p:oleObj>
                </mc:Choice>
                <mc:Fallback>
                  <p:oleObj name="Equation" r:id="rId6" imgW="1828800" imgH="533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5975" y="1500188"/>
                          <a:ext cx="2308225" cy="673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867400" y="4953000"/>
            <a:ext cx="990600" cy="7620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  <a:extLst/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5867400" y="5715000"/>
            <a:ext cx="2590800" cy="3810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  <a:ex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2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765652"/>
              </p:ext>
            </p:extLst>
          </p:nvPr>
        </p:nvGraphicFramePr>
        <p:xfrm>
          <a:off x="5867400" y="5715000"/>
          <a:ext cx="2530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31" name="Equation" r:id="rId8" imgW="2108160" imgH="291960" progId="Equation.DSMT4">
                  <p:embed/>
                </p:oleObj>
              </mc:Choice>
              <mc:Fallback>
                <p:oleObj name="Equation" r:id="rId8" imgW="21081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715000"/>
                        <a:ext cx="25304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683510"/>
              </p:ext>
            </p:extLst>
          </p:nvPr>
        </p:nvGraphicFramePr>
        <p:xfrm>
          <a:off x="5867400" y="5397500"/>
          <a:ext cx="6826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32" name="Equation" r:id="rId10" imgW="545760" imgH="253800" progId="Equation.DSMT4">
                  <p:embed/>
                </p:oleObj>
              </mc:Choice>
              <mc:Fallback>
                <p:oleObj name="Equation" r:id="rId10" imgW="5457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397500"/>
                        <a:ext cx="6826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261486"/>
              </p:ext>
            </p:extLst>
          </p:nvPr>
        </p:nvGraphicFramePr>
        <p:xfrm>
          <a:off x="5867400" y="5029200"/>
          <a:ext cx="9207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33" name="Equation" r:id="rId12" imgW="736560" imgH="253800" progId="Equation.DSMT4">
                  <p:embed/>
                </p:oleObj>
              </mc:Choice>
              <mc:Fallback>
                <p:oleObj name="Equation" r:id="rId12" imgW="736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029200"/>
                        <a:ext cx="92075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8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04900"/>
            <a:ext cx="7772400" cy="723900"/>
          </a:xfrm>
        </p:spPr>
        <p:txBody>
          <a:bodyPr/>
          <a:lstStyle/>
          <a:p>
            <a:r>
              <a:rPr lang="en-US" dirty="0" smtClean="0"/>
              <a:t>RGB to HSV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EF824AD-8B05-4CCF-B6F3-2B47DF70A69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981200"/>
            <a:ext cx="84582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Compute scalar value 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image,</a:t>
            </a:r>
            <a:r>
              <a:rPr lang="en-US" sz="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v,</a:t>
            </a:r>
            <a:r>
              <a:rPr lang="en-US" sz="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RGB image,</a:t>
            </a:r>
            <a:r>
              <a:rPr lang="en-US" sz="8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8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endParaRPr lang="en-US" sz="1800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vector value image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 v v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8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vector 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saturation image,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scalar saturation image,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</a:t>
            </a:r>
            <a:r>
              <a:rPr lang="en-US" sz="1800" baseline="0" dirty="0" smtClean="0">
                <a:latin typeface="Symbol" panose="05050102010706020507" pitchFamily="18" charset="2"/>
                <a:cs typeface="Courier New" panose="02070309020205020404" pitchFamily="49" charset="0"/>
                <a:sym typeface="Symbol"/>
              </a:rPr>
              <a:t>||</a:t>
            </a:r>
            <a:r>
              <a:rPr lang="en-US" sz="600" baseline="0" dirty="0" smtClean="0">
                <a:latin typeface="Symbol" panose="05050102010706020507" pitchFamily="18" charset="2"/>
                <a:cs typeface="Courier New" panose="02070309020205020404" pitchFamily="49" charset="0"/>
                <a:sym typeface="Symbol"/>
              </a:rPr>
              <a:t>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6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aseline="0" dirty="0" smtClean="0">
                <a:latin typeface="Symbol" panose="05050102010706020507" pitchFamily="18" charset="2"/>
                <a:cs typeface="Courier New" panose="02070309020205020404" pitchFamily="49" charset="0"/>
              </a:rPr>
              <a:t>||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red axis vector image,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[2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8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red axis scalar image,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</a:t>
            </a:r>
            <a:r>
              <a:rPr lang="en-US" sz="1800" baseline="0" dirty="0" smtClean="0">
                <a:latin typeface="Symbol" panose="05050102010706020507" pitchFamily="18" charset="2"/>
                <a:cs typeface="Courier New" panose="02070309020205020404" pitchFamily="49" charset="0"/>
                <a:sym typeface="Symbol"/>
              </a:rPr>
              <a:t>||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6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aseline="0" dirty="0" smtClean="0">
                <a:latin typeface="Symbol" panose="05050102010706020507" pitchFamily="18" charset="2"/>
                <a:cs typeface="Courier New" panose="02070309020205020404" pitchFamily="49" charset="0"/>
              </a:rPr>
              <a:t>||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an indicator 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image, </a:t>
            </a:r>
            <a:r>
              <a:rPr lang="en-US" sz="1800" b="1" baseline="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z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(r,c) = </a:t>
            </a:r>
            <a:r>
              <a:rPr lang="en-US" sz="1800" b="1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(r,c)==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</a:t>
            </a:r>
            <a:endParaRPr lang="en-US" sz="1800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 hue cosine image,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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X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)/((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s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+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z</a:t>
            </a:r>
            <a:r>
              <a:rPr lang="en-US" sz="1800" baseline="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)</a:t>
            </a:r>
            <a:r>
              <a:rPr lang="en-US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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x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Compute hue angle image,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h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cos</a:t>
            </a:r>
            <a:r>
              <a:rPr lang="en-US" sz="1800" baseline="300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-1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(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c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Create an indicator image,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m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(r,c) =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b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(r,c) &gt;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g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(r,c).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Adjust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h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~</a:t>
            </a:r>
            <a:r>
              <a:rPr lang="en-US" sz="1800" b="1" baseline="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mh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+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m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(2pi-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h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Scale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s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s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/ 208.2066.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Return [</a:t>
            </a:r>
            <a:r>
              <a:rPr lang="en-US" sz="1800" b="1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h s v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]</a:t>
            </a:r>
            <a:r>
              <a:rPr lang="en-US" sz="18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410200" y="1337846"/>
            <a:ext cx="3048000" cy="338554"/>
          </a:xfrm>
          <a:prstGeom prst="rect">
            <a:avLst/>
          </a:prstGeom>
          <a:solidFill>
            <a:srgbClr val="FFFFCC"/>
          </a:solidFill>
          <a:ln w="9525">
            <a:solidFill>
              <a:srgbClr val="FFFF99"/>
            </a:solidFill>
            <a:miter lim="800000"/>
            <a:headEnd/>
            <a:tailEnd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</p:spPr>
        <p:txBody>
          <a:bodyPr wrap="squar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aseline="0" dirty="0" smtClean="0">
                <a:latin typeface="Comic Sans MS" pitchFamily="66" charset="0"/>
              </a:rPr>
              <a:t>A vector-geometric algorithm</a:t>
            </a:r>
            <a:endParaRPr lang="el-GR" sz="1600" baseline="0" dirty="0">
              <a:latin typeface="Comic Sans MS" pitchFamily="66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953000" y="4823936"/>
            <a:ext cx="2424112" cy="738664"/>
          </a:xfrm>
          <a:prstGeom prst="rect">
            <a:avLst/>
          </a:prstGeom>
          <a:solidFill>
            <a:srgbClr val="FFFFCC"/>
          </a:solidFill>
          <a:ln w="9525">
            <a:solidFill>
              <a:srgbClr val="FFFF99"/>
            </a:solidFill>
            <a:miter lim="800000"/>
            <a:headEnd/>
            <a:tailEnd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b="1" dirty="0" smtClean="0"/>
              <a:t>z </a:t>
            </a:r>
            <a:r>
              <a:rPr lang="en-US" dirty="0" smtClean="0"/>
              <a:t>and </a:t>
            </a:r>
            <a:r>
              <a:rPr lang="en-US" b="1" dirty="0" smtClean="0"/>
              <a:t>m</a:t>
            </a:r>
            <a:r>
              <a:rPr lang="en-US" dirty="0" smtClean="0"/>
              <a:t>  are binary images </a:t>
            </a:r>
            <a:r>
              <a:rPr lang="en-US" b="1" dirty="0" smtClean="0"/>
              <a:t>z</a:t>
            </a:r>
            <a:r>
              <a:rPr lang="en-US" dirty="0" smtClean="0"/>
              <a:t>(</a:t>
            </a:r>
            <a:r>
              <a:rPr lang="en-US" dirty="0" err="1" smtClean="0"/>
              <a:t>r,c</a:t>
            </a:r>
            <a:r>
              <a:rPr lang="en-US" dirty="0" smtClean="0"/>
              <a:t>)==1 iff </a:t>
            </a:r>
            <a:r>
              <a:rPr lang="en-US" b="1" dirty="0" smtClean="0"/>
              <a:t>s</a:t>
            </a:r>
            <a:r>
              <a:rPr lang="en-US" dirty="0" smtClean="0"/>
              <a:t>(</a:t>
            </a:r>
            <a:r>
              <a:rPr lang="en-US" dirty="0" err="1" smtClean="0"/>
              <a:t>r,c</a:t>
            </a:r>
            <a:r>
              <a:rPr lang="en-US" dirty="0" smtClean="0"/>
              <a:t>)==0; </a:t>
            </a:r>
            <a:r>
              <a:rPr lang="en-US" b="1" dirty="0" smtClean="0"/>
              <a:t>m</a:t>
            </a:r>
            <a:r>
              <a:rPr lang="en-US" dirty="0" smtClean="0"/>
              <a:t>(</a:t>
            </a:r>
            <a:r>
              <a:rPr lang="en-US" dirty="0" err="1" smtClean="0"/>
              <a:t>r,c</a:t>
            </a:r>
            <a:r>
              <a:rPr lang="en-US" dirty="0" smtClean="0"/>
              <a:t>)==1 iff </a:t>
            </a:r>
            <a:r>
              <a:rPr lang="en-US" b="1" dirty="0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r,c</a:t>
            </a:r>
            <a:r>
              <a:rPr lang="en-US" dirty="0" smtClean="0"/>
              <a:t>) &gt; </a:t>
            </a:r>
            <a:r>
              <a:rPr lang="en-US" b="1" dirty="0" smtClean="0"/>
              <a:t>g</a:t>
            </a:r>
            <a:r>
              <a:rPr lang="en-US" dirty="0" smtClean="0"/>
              <a:t>(</a:t>
            </a:r>
            <a:r>
              <a:rPr lang="en-US" dirty="0" err="1" smtClean="0"/>
              <a:t>r,c</a:t>
            </a:r>
            <a:r>
              <a:rPr lang="en-US" dirty="0" smtClean="0"/>
              <a:t>).</a:t>
            </a:r>
            <a:endParaRPr lang="el-GR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828800" y="76200"/>
            <a:ext cx="2781300" cy="954107"/>
          </a:xfrm>
          <a:prstGeom prst="rect">
            <a:avLst/>
          </a:prstGeom>
          <a:solidFill>
            <a:srgbClr val="FFFFCC"/>
          </a:solidFill>
          <a:ln w="9525">
            <a:solidFill>
              <a:srgbClr val="FFFF99"/>
            </a:solidFill>
            <a:miter lim="800000"/>
            <a:headEnd/>
            <a:tailEnd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</a:t>
            </a:r>
            <a:r>
              <a:rPr lang="en-US" dirty="0">
                <a:latin typeface="Symbol" panose="05050102010706020507" pitchFamily="18" charset="2"/>
                <a:cs typeface="Courier New" panose="02070309020205020404" pitchFamily="49" charset="0"/>
                <a:sym typeface="Symbol"/>
              </a:rPr>
              <a:t>||</a:t>
            </a:r>
            <a:r>
              <a:rPr lang="en-US" sz="400" dirty="0">
                <a:latin typeface="Symbol" panose="05050102010706020507" pitchFamily="18" charset="2"/>
                <a:cs typeface="Courier New" panose="02070309020205020404" pitchFamily="49" charset="0"/>
                <a:sym typeface="Symbol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</a:t>
            </a:r>
            <a:r>
              <a:rPr lang="en-US" sz="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Symbol" panose="05050102010706020507" pitchFamily="18" charset="2"/>
                <a:cs typeface="Courier New" panose="02070309020205020404" pitchFamily="49" charset="0"/>
              </a:rPr>
              <a:t>||</a:t>
            </a:r>
            <a:r>
              <a:rPr lang="en-US" dirty="0" smtClean="0">
                <a:cs typeface="Courier New" panose="02070309020205020404" pitchFamily="49" charset="0"/>
              </a:rPr>
              <a:t> is the norm operator – the square root of the pixel-wise sum of the squares of the image intensity components. </a:t>
            </a:r>
            <a:endParaRPr lang="el-GR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239000" y="3389293"/>
            <a:ext cx="1676400" cy="738664"/>
          </a:xfrm>
          <a:prstGeom prst="rect">
            <a:avLst/>
          </a:prstGeom>
          <a:solidFill>
            <a:srgbClr val="FFFFCC"/>
          </a:solidFill>
          <a:ln w="9525">
            <a:solidFill>
              <a:srgbClr val="FFFF99"/>
            </a:solidFill>
            <a:miter lim="800000"/>
            <a:headEnd/>
            <a:tailEnd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b="1" dirty="0">
                <a:cs typeface="Courier New" panose="02070309020205020404" pitchFamily="49" charset="0"/>
              </a:rPr>
              <a:t>S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</a:t>
            </a:r>
            <a:r>
              <a:rPr lang="en-US" b="1" dirty="0" smtClean="0">
                <a:cs typeface="Courier New" panose="02070309020205020404" pitchFamily="49" charset="0"/>
                <a:sym typeface="Symbol"/>
              </a:rPr>
              <a:t>X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is the pixel-wise dot product of images </a:t>
            </a:r>
            <a:r>
              <a:rPr lang="en-US" b="1" dirty="0" smtClean="0">
                <a:cs typeface="Courier New" panose="02070309020205020404" pitchFamily="49" charset="0"/>
                <a:sym typeface="Symbol"/>
              </a:rPr>
              <a:t>S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&amp; </a:t>
            </a:r>
            <a:r>
              <a:rPr lang="en-US" b="1" dirty="0" smtClean="0">
                <a:cs typeface="Courier New" panose="02070309020205020404" pitchFamily="49" charset="0"/>
                <a:sym typeface="Symbol"/>
              </a:rPr>
              <a:t>X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71371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Group 13"/>
          <p:cNvGrpSpPr>
            <a:grpSpLocks/>
          </p:cNvGrpSpPr>
          <p:nvPr/>
        </p:nvGrpSpPr>
        <p:grpSpPr bwMode="auto">
          <a:xfrm>
            <a:off x="5811838" y="1752600"/>
            <a:ext cx="2493962" cy="3657600"/>
            <a:chOff x="6324600" y="1752600"/>
            <a:chExt cx="2493963" cy="3657600"/>
          </a:xfrm>
        </p:grpSpPr>
        <p:pic>
          <p:nvPicPr>
            <p:cNvPr id="95246" name="Picture 3" descr="RGB-HSV-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1752600"/>
              <a:ext cx="2493963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47" name="TextBox 15"/>
            <p:cNvSpPr txBox="1">
              <a:spLocks noChangeArrowheads="1"/>
            </p:cNvSpPr>
            <p:nvPr/>
          </p:nvSpPr>
          <p:spPr bwMode="auto">
            <a:xfrm>
              <a:off x="6943726" y="3733800"/>
              <a:ext cx="169149" cy="233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>
              <a:spAutoFit/>
            </a:bodyPr>
            <a:lstStyle>
              <a:lvl1pPr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b="1" baseline="0"/>
                <a:t>p</a:t>
              </a:r>
              <a:r>
                <a:rPr lang="en-US" sz="1200"/>
                <a:t>0</a:t>
              </a:r>
              <a:endParaRPr lang="en-US" sz="1200" b="1" baseline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7553325" y="3248025"/>
              <a:ext cx="242887" cy="276225"/>
            </a:xfrm>
            <a:custGeom>
              <a:avLst/>
              <a:gdLst>
                <a:gd name="connsiteX0" fmla="*/ 76200 w 242888"/>
                <a:gd name="connsiteY0" fmla="*/ 0 h 276225"/>
                <a:gd name="connsiteX1" fmla="*/ 0 w 242888"/>
                <a:gd name="connsiteY1" fmla="*/ 180975 h 276225"/>
                <a:gd name="connsiteX2" fmla="*/ 180975 w 242888"/>
                <a:gd name="connsiteY2" fmla="*/ 276225 h 276225"/>
                <a:gd name="connsiteX3" fmla="*/ 242888 w 242888"/>
                <a:gd name="connsiteY3" fmla="*/ 128588 h 276225"/>
                <a:gd name="connsiteX4" fmla="*/ 76200 w 242888"/>
                <a:gd name="connsiteY4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888" h="276225">
                  <a:moveTo>
                    <a:pt x="76200" y="0"/>
                  </a:moveTo>
                  <a:lnTo>
                    <a:pt x="0" y="180975"/>
                  </a:lnTo>
                  <a:lnTo>
                    <a:pt x="180975" y="276225"/>
                  </a:lnTo>
                  <a:lnTo>
                    <a:pt x="242888" y="128588"/>
                  </a:lnTo>
                  <a:lnTo>
                    <a:pt x="7620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endParaRPr lang="en-US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95249" name="TextBox 17"/>
            <p:cNvSpPr txBox="1">
              <a:spLocks noChangeArrowheads="1"/>
            </p:cNvSpPr>
            <p:nvPr/>
          </p:nvSpPr>
          <p:spPr bwMode="auto">
            <a:xfrm>
              <a:off x="7566750" y="3276600"/>
              <a:ext cx="159531" cy="233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>
              <a:spAutoFit/>
            </a:bodyPr>
            <a:lstStyle>
              <a:lvl1pPr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b="1" baseline="0"/>
                <a:t>v</a:t>
              </a:r>
              <a:r>
                <a:rPr lang="en-US" sz="1200"/>
                <a:t>0</a:t>
              </a:r>
              <a:endParaRPr lang="en-US" sz="1200" b="1" baseline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7281862" y="3590925"/>
              <a:ext cx="200025" cy="209550"/>
            </a:xfrm>
            <a:custGeom>
              <a:avLst/>
              <a:gdLst>
                <a:gd name="connsiteX0" fmla="*/ 42862 w 200025"/>
                <a:gd name="connsiteY0" fmla="*/ 0 h 209550"/>
                <a:gd name="connsiteX1" fmla="*/ 0 w 200025"/>
                <a:gd name="connsiteY1" fmla="*/ 161925 h 209550"/>
                <a:gd name="connsiteX2" fmla="*/ 200025 w 200025"/>
                <a:gd name="connsiteY2" fmla="*/ 209550 h 209550"/>
                <a:gd name="connsiteX3" fmla="*/ 180975 w 200025"/>
                <a:gd name="connsiteY3" fmla="*/ 33338 h 209550"/>
                <a:gd name="connsiteX4" fmla="*/ 42862 w 200025"/>
                <a:gd name="connsiteY4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9550">
                  <a:moveTo>
                    <a:pt x="42862" y="0"/>
                  </a:moveTo>
                  <a:lnTo>
                    <a:pt x="0" y="161925"/>
                  </a:lnTo>
                  <a:lnTo>
                    <a:pt x="200025" y="209550"/>
                  </a:lnTo>
                  <a:lnTo>
                    <a:pt x="180975" y="33338"/>
                  </a:lnTo>
                  <a:lnTo>
                    <a:pt x="4286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endParaRPr lang="en-US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95251" name="TextBox 19"/>
            <p:cNvSpPr txBox="1">
              <a:spLocks noChangeArrowheads="1"/>
            </p:cNvSpPr>
            <p:nvPr/>
          </p:nvSpPr>
          <p:spPr bwMode="auto">
            <a:xfrm>
              <a:off x="7289201" y="3576090"/>
              <a:ext cx="140295" cy="233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>
              <a:spAutoFit/>
            </a:bodyPr>
            <a:lstStyle>
              <a:lvl1pPr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b="1" baseline="0"/>
                <a:t>s</a:t>
              </a:r>
              <a:r>
                <a:rPr lang="en-US" sz="1200"/>
                <a:t>0</a:t>
              </a:r>
              <a:endParaRPr lang="en-US" sz="1200" b="1" baseline="0"/>
            </a:p>
          </p:txBody>
        </p:sp>
      </p:grp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04900"/>
            <a:ext cx="7772400" cy="723900"/>
          </a:xfrm>
        </p:spPr>
        <p:txBody>
          <a:bodyPr/>
          <a:lstStyle/>
          <a:p>
            <a:r>
              <a:rPr lang="en-US" smtClean="0"/>
              <a:t>HSV to RGB Conversion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00CBDF2B-5D99-4381-B1A6-77837C4A1E4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95236" name="Text Box 3"/>
          <p:cNvSpPr txBox="1">
            <a:spLocks noChangeArrowheads="1"/>
          </p:cNvSpPr>
          <p:nvPr/>
        </p:nvSpPr>
        <p:spPr bwMode="auto">
          <a:xfrm>
            <a:off x="381000" y="1843088"/>
            <a:ext cx="311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 baseline="0" dirty="0"/>
              <a:t>Therefore, the rotation matrix is</a:t>
            </a:r>
            <a:endParaRPr lang="en-US" sz="1800" i="1" baseline="0" dirty="0"/>
          </a:p>
        </p:txBody>
      </p:sp>
      <p:graphicFrame>
        <p:nvGraphicFramePr>
          <p:cNvPr id="952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835803"/>
              </p:ext>
            </p:extLst>
          </p:nvPr>
        </p:nvGraphicFramePr>
        <p:xfrm>
          <a:off x="696913" y="2224905"/>
          <a:ext cx="2195777" cy="109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0" name="Equation" r:id="rId4" imgW="1650960" imgH="825480" progId="Equation.DSMT4">
                  <p:embed/>
                </p:oleObj>
              </mc:Choice>
              <mc:Fallback>
                <p:oleObj name="Equation" r:id="rId4" imgW="1650960" imgH="825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2224905"/>
                        <a:ext cx="2195777" cy="109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8" name="Text Box 5"/>
          <p:cNvSpPr txBox="1">
            <a:spLocks noChangeArrowheads="1"/>
          </p:cNvSpPr>
          <p:nvPr/>
        </p:nvSpPr>
        <p:spPr bwMode="auto">
          <a:xfrm>
            <a:off x="381000" y="3337898"/>
            <a:ext cx="5160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 baseline="0" dirty="0" smtClean="0"/>
              <a:t>Substitute that into the 2</a:t>
            </a:r>
            <a:r>
              <a:rPr lang="en-US" sz="1800" baseline="30000" dirty="0" smtClean="0"/>
              <a:t>nd</a:t>
            </a:r>
            <a:r>
              <a:rPr lang="en-US" sz="1800" baseline="0" dirty="0" smtClean="0"/>
              <a:t> equation on </a:t>
            </a:r>
            <a:r>
              <a:rPr lang="en-US" sz="1800" baseline="0" dirty="0"/>
              <a:t>slide </a:t>
            </a:r>
            <a:r>
              <a:rPr lang="en-US" sz="1800" baseline="0" dirty="0" smtClean="0">
                <a:hlinkClick r:id="" action="ppaction://noaction"/>
              </a:rPr>
              <a:t>94</a:t>
            </a:r>
            <a:r>
              <a:rPr lang="en-US" sz="1800" baseline="0" dirty="0" smtClean="0"/>
              <a:t> to get:</a:t>
            </a:r>
            <a:endParaRPr lang="en-US" sz="1800" i="1" baseline="0" dirty="0"/>
          </a:p>
        </p:txBody>
      </p:sp>
      <p:graphicFrame>
        <p:nvGraphicFramePr>
          <p:cNvPr id="952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445849"/>
              </p:ext>
            </p:extLst>
          </p:nvPr>
        </p:nvGraphicFramePr>
        <p:xfrm>
          <a:off x="696913" y="3722335"/>
          <a:ext cx="3952494" cy="1249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1" name="Equation" r:id="rId6" imgW="2971800" imgH="939600" progId="Equation.DSMT4">
                  <p:embed/>
                </p:oleObj>
              </mc:Choice>
              <mc:Fallback>
                <p:oleObj name="Equation" r:id="rId6" imgW="2971800" imgH="939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3722335"/>
                        <a:ext cx="3952494" cy="12496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0" name="Text Box 7"/>
          <p:cNvSpPr txBox="1">
            <a:spLocks noChangeArrowheads="1"/>
          </p:cNvSpPr>
          <p:nvPr/>
        </p:nvSpPr>
        <p:spPr bwMode="auto">
          <a:xfrm>
            <a:off x="381000" y="4987108"/>
            <a:ext cx="5791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 baseline="0" dirty="0"/>
              <a:t>Finally, [</a:t>
            </a:r>
            <a:r>
              <a:rPr lang="en-US" sz="1800" b="1" baseline="0" dirty="0"/>
              <a:t>s</a:t>
            </a:r>
            <a:r>
              <a:rPr lang="en-US" sz="1800" baseline="0" dirty="0"/>
              <a:t>]</a:t>
            </a:r>
            <a:r>
              <a:rPr lang="en-US" sz="1800" b="1" dirty="0" err="1"/>
              <a:t>rgb</a:t>
            </a:r>
            <a:r>
              <a:rPr lang="en-US" sz="1800" baseline="0" dirty="0"/>
              <a:t> must be </a:t>
            </a:r>
            <a:r>
              <a:rPr lang="en-US" sz="1800" baseline="0" dirty="0" smtClean="0"/>
              <a:t>translated </a:t>
            </a:r>
            <a:r>
              <a:rPr lang="en-US" sz="1800" baseline="0" dirty="0"/>
              <a:t>to the value vector to obtain the </a:t>
            </a:r>
            <a:r>
              <a:rPr lang="en-US" sz="1800" baseline="0" dirty="0" err="1"/>
              <a:t>rgb</a:t>
            </a:r>
            <a:r>
              <a:rPr lang="en-US" sz="1800" baseline="0" dirty="0"/>
              <a:t> color of </a:t>
            </a:r>
            <a:r>
              <a:rPr lang="en-US" sz="1800" b="1" baseline="0" dirty="0"/>
              <a:t>p</a:t>
            </a:r>
            <a:r>
              <a:rPr lang="en-US" sz="1800" dirty="0"/>
              <a:t>0</a:t>
            </a:r>
            <a:r>
              <a:rPr lang="en-US" sz="1800" baseline="0" dirty="0"/>
              <a:t>:</a:t>
            </a:r>
            <a:endParaRPr lang="en-US" sz="1800" b="1" i="1" baseline="0" dirty="0"/>
          </a:p>
        </p:txBody>
      </p:sp>
      <p:grpSp>
        <p:nvGrpSpPr>
          <p:cNvPr id="5" name="Group 4"/>
          <p:cNvGrpSpPr/>
          <p:nvPr/>
        </p:nvGrpSpPr>
        <p:grpSpPr>
          <a:xfrm>
            <a:off x="696913" y="5643563"/>
            <a:ext cx="7989887" cy="471487"/>
            <a:chOff x="696913" y="5643563"/>
            <a:chExt cx="7989887" cy="471487"/>
          </a:xfrm>
        </p:grpSpPr>
        <p:graphicFrame>
          <p:nvGraphicFramePr>
            <p:cNvPr id="95241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0912595"/>
                </p:ext>
              </p:extLst>
            </p:nvPr>
          </p:nvGraphicFramePr>
          <p:xfrm>
            <a:off x="696913" y="5643563"/>
            <a:ext cx="2473325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42" name="Equation" r:id="rId8" imgW="1650960" imgH="266400" progId="Equation.DSMT4">
                    <p:embed/>
                  </p:oleObj>
                </mc:Choice>
                <mc:Fallback>
                  <p:oleObj name="Equation" r:id="rId8" imgW="1650960" imgH="2664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 t="-18015"/>
                        <a:stretch>
                          <a:fillRect/>
                        </a:stretch>
                      </p:blipFill>
                      <p:spPr bwMode="auto">
                        <a:xfrm>
                          <a:off x="696913" y="5643563"/>
                          <a:ext cx="2473325" cy="471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42" name="Text Box 9"/>
            <p:cNvSpPr txBox="1">
              <a:spLocks noChangeArrowheads="1"/>
            </p:cNvSpPr>
            <p:nvPr/>
          </p:nvSpPr>
          <p:spPr bwMode="auto">
            <a:xfrm>
              <a:off x="3079750" y="5659438"/>
              <a:ext cx="5607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000" baseline="0" dirty="0"/>
                <a:t>where</a:t>
              </a:r>
              <a:r>
                <a:rPr lang="en-US" sz="2000" b="1" baseline="0" dirty="0"/>
                <a:t> s</a:t>
              </a:r>
              <a:r>
                <a:rPr lang="en-US" sz="2000" dirty="0"/>
                <a:t>0</a:t>
              </a:r>
              <a:r>
                <a:rPr lang="en-US" sz="2000" baseline="0" dirty="0"/>
                <a:t> =</a:t>
              </a:r>
              <a:r>
                <a:rPr lang="en-US" sz="2000" b="1" baseline="0" dirty="0"/>
                <a:t> </a:t>
              </a:r>
              <a:r>
                <a:rPr lang="en-US" sz="2000" baseline="0" dirty="0"/>
                <a:t>[</a:t>
              </a:r>
              <a:r>
                <a:rPr lang="en-US" sz="2000" b="1" baseline="0" dirty="0"/>
                <a:t>s</a:t>
              </a:r>
              <a:r>
                <a:rPr lang="en-US" sz="2000" baseline="0" dirty="0"/>
                <a:t>]</a:t>
              </a:r>
              <a:r>
                <a:rPr lang="en-US" sz="2000" b="1" dirty="0" err="1"/>
                <a:t>rgb</a:t>
              </a:r>
              <a:r>
                <a:rPr lang="en-US" sz="2000" baseline="0" dirty="0"/>
                <a:t>  and [</a:t>
              </a:r>
              <a:r>
                <a:rPr lang="en-US" sz="2000" b="1" baseline="0" dirty="0"/>
                <a:t>v</a:t>
              </a:r>
              <a:r>
                <a:rPr lang="en-US" sz="2000" baseline="0" dirty="0"/>
                <a:t>]</a:t>
              </a:r>
              <a:r>
                <a:rPr lang="en-US" sz="2000" b="1" dirty="0" err="1"/>
                <a:t>rgb</a:t>
              </a:r>
              <a:r>
                <a:rPr lang="en-US" sz="2000" baseline="0" dirty="0"/>
                <a:t>= </a:t>
              </a:r>
              <a:r>
                <a:rPr lang="en-US" sz="2000" b="1" baseline="0" dirty="0"/>
                <a:t>v</a:t>
              </a:r>
              <a:r>
                <a:rPr lang="en-US" sz="2000" dirty="0"/>
                <a:t>0</a:t>
              </a:r>
              <a:r>
                <a:rPr lang="en-US" sz="2000" b="1" baseline="0" dirty="0"/>
                <a:t> </a:t>
              </a:r>
              <a:r>
                <a:rPr lang="en-US" sz="2000" baseline="0" dirty="0"/>
                <a:t>as </a:t>
              </a:r>
              <a:r>
                <a:rPr lang="en-US" sz="2000" baseline="0" dirty="0" err="1"/>
                <a:t>def</a:t>
              </a:r>
              <a:r>
                <a:rPr lang="en-US" sz="1000" baseline="0" dirty="0"/>
                <a:t> </a:t>
              </a:r>
              <a:r>
                <a:rPr lang="en-US" sz="2000" baseline="0" dirty="0"/>
                <a:t>’d. on slide </a:t>
              </a:r>
              <a:r>
                <a:rPr lang="en-US" sz="2000" baseline="0" dirty="0" smtClean="0">
                  <a:hlinkClick r:id="" action="ppaction://noaction"/>
                </a:rPr>
                <a:t>81</a:t>
              </a:r>
              <a:r>
                <a:rPr lang="en-US" sz="2000" baseline="0" dirty="0" smtClean="0"/>
                <a:t>.</a:t>
              </a:r>
              <a:endParaRPr lang="en-US" sz="2000" baseline="0" dirty="0"/>
            </a:p>
          </p:txBody>
        </p:sp>
      </p:grp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5930900" y="975836"/>
            <a:ext cx="2908300" cy="738664"/>
          </a:xfrm>
          <a:prstGeom prst="rect">
            <a:avLst/>
          </a:prstGeom>
          <a:solidFill>
            <a:srgbClr val="FFFFCC"/>
          </a:solidFill>
          <a:ln w="9525">
            <a:solidFill>
              <a:srgbClr val="FFFF99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tx1">
                <a:alpha val="25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The x, y, &amp; z unit vectors in r, g, &amp; b coordinates are the columns of the rotation matrix: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 descr="wallace_and_gromit_color_b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95400"/>
            <a:ext cx="329565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84188" y="1371600"/>
            <a:ext cx="3838575" cy="641350"/>
          </a:xfrm>
        </p:spPr>
        <p:txBody>
          <a:bodyPr>
            <a:spAutoFit/>
          </a:bodyPr>
          <a:lstStyle/>
          <a:p>
            <a:r>
              <a:rPr lang="en-US" smtClean="0"/>
              <a:t>Color Correction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9168EB6D-5A12-4EC2-99C5-C65D67F2179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7200" y="2590800"/>
            <a:ext cx="4191000" cy="193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8" tIns="45709" rIns="91418" bIns="45709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 smtClean="0"/>
              <a:t>is a global change </a:t>
            </a:r>
            <a:r>
              <a:rPr lang="en-US" sz="2400" baseline="0" dirty="0"/>
              <a:t>in the coloration of an image to alter its tint, its </a:t>
            </a:r>
            <a:r>
              <a:rPr lang="en-US" sz="2400" baseline="0" dirty="0" smtClean="0"/>
              <a:t>hues, </a:t>
            </a:r>
            <a:r>
              <a:rPr lang="en-US" sz="2400" baseline="0" dirty="0"/>
              <a:t>or the saturation of its colors with minimal changes to its </a:t>
            </a:r>
            <a:r>
              <a:rPr lang="en-US" sz="2400" baseline="0" dirty="0" err="1"/>
              <a:t>luminant</a:t>
            </a:r>
            <a:r>
              <a:rPr lang="en-US" sz="2400" baseline="0" dirty="0"/>
              <a:t> </a:t>
            </a:r>
            <a:r>
              <a:rPr lang="en-US" sz="2400" baseline="0" dirty="0" smtClean="0"/>
              <a:t>features.</a:t>
            </a:r>
            <a:endParaRPr lang="en-US" sz="2400" baseline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Saturation Adjustment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6E63E101-5503-49E6-85B8-29151009ADB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96259" name="Picture 3" descr="histo_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0" name="Picture 4" descr="Dave &amp; IA 50%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original</a:t>
            </a: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histo_saturation+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3" descr="D&amp;IA_saturation+50%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Saturation Adjustment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0D7488A7-AA21-4D5A-AB8B-53B14F2F353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5791200" y="1295400"/>
            <a:ext cx="2819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saturation + 50%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346825" y="5562600"/>
            <a:ext cx="2286000" cy="52322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baseline="0" dirty="0" smtClean="0">
                <a:latin typeface="Comic Sans MS" pitchFamily="66" charset="0"/>
              </a:rPr>
              <a:t>All the colors become closer to pure primaries.</a:t>
            </a:r>
            <a:endParaRPr lang="en-US" baseline="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histo_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Saturation Adjustment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FD7369B8-2E96-4BDB-AFFD-C1A58E9C37D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98308" name="Picture 4" descr="Dave &amp; IA 50%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original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histo_saturation-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052638"/>
            <a:ext cx="4881563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 descr="D&amp;IA_saturation-50%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Saturation Adjustment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E032D080-181E-4148-A794-AAF0D6FDC9D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5791200" y="1295400"/>
            <a:ext cx="2819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saturation - 50%</a:t>
            </a:r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822825" y="5562600"/>
            <a:ext cx="3810000" cy="52322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The r, g, &amp; b histograms approach the value histogram as the color fades to grayscale.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histo_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dirty="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F03E76B4-729C-4DE0-A910-013D2F8AF8A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00356" name="Picture 4" descr="Dave &amp; IA 50%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original</a:t>
            </a:r>
          </a:p>
        </p:txBody>
      </p:sp>
      <p:grpSp>
        <p:nvGrpSpPr>
          <p:cNvPr id="100359" name="Group 7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0363" name="Rectangle 8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0364" name="Group 9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0365" name="Text Box 10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8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 smtClean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</a:p>
              <a:p>
                <a:r>
                  <a:rPr lang="en-US" baseline="0" dirty="0" smtClean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</a:p>
              <a:p>
                <a:r>
                  <a:rPr lang="en-US" baseline="0" dirty="0" smtClean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</a:p>
              <a:p>
                <a:r>
                  <a:rPr lang="en-US" baseline="0" dirty="0" smtClean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</a:p>
              <a:p>
                <a:r>
                  <a:rPr lang="en-US" baseline="0" dirty="0" smtClean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0366" name="Text Box 11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0367" name="Text Box 12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histo_hue+06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3" descr="D&amp;IA_hue+06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261477C0-5813-4C0D-937B-737BF6041C3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+ 60°</a:t>
            </a: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01383" name="Group 7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1387" name="Rectangle 8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1388" name="Group 9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1389" name="Text Box 10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1390" name="Text Box 11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1391" name="Text Box 12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</p:txBody>
          </p:sp>
        </p:grp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746625" y="5558135"/>
            <a:ext cx="3940175" cy="46166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baseline="0" dirty="0" smtClean="0">
                <a:latin typeface="Comic Sans MS" pitchFamily="66" charset="0"/>
              </a:rPr>
              <a:t>The effects of a hue shift are nonlinear. They difficult to characterize on the r, g, &amp; b histograms </a:t>
            </a:r>
            <a:endParaRPr lang="en-US" sz="1200" baseline="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histo_hue+12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 descr="D&amp;IA_hue+12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1A5E4A28-1D8B-414D-A5E7-7CDF968133E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+ 120°</a:t>
            </a:r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02407" name="Group 7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2411" name="Rectangle 8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2412" name="Group 9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2413" name="Text Box 10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2414" name="Text Box 11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2415" name="Text Box 12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  <a:endParaRPr lang="en-US" baseline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histo_hue+18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 descr="D&amp;IA_hue+18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2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6C08F04C-6EFC-46C4-A15A-63D897D240A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+ 180°</a:t>
            </a: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03431" name="Group 7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3435" name="Rectangle 8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3436" name="Group 9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3437" name="Text Box 10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3438" name="Text Box 11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3439" name="Text Box 12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  <a:endParaRPr lang="en-US" baseline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histo_hue+24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 descr="D&amp;IA_hue+24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34CF088A-6959-4EE8-9BC1-E68582D3210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+ 240°</a:t>
            </a:r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04455" name="Group 7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4459" name="Rectangle 8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4460" name="Group 9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4461" name="Text Box 10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4462" name="Text Box 11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4463" name="Text Box 12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  <a:endParaRPr lang="en-US" b="1" baseline="0">
                  <a:solidFill>
                    <a:srgbClr val="00FF00"/>
                  </a:solidFill>
                  <a:latin typeface="Arial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histo_hue+30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5" name="Picture 3" descr="D&amp;IA_hue+30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4CAB4DFE-D06D-4985-9B0C-6ABF943432A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+ 300°</a:t>
            </a:r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05479" name="Group 7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5483" name="Rectangle 8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5484" name="Group 9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5485" name="Text Box 10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5486" name="Text Box 11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5487" name="Text Box 12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  <a:endParaRPr lang="en-US" b="1" baseline="0">
                  <a:solidFill>
                    <a:srgbClr val="00FF00"/>
                  </a:solidFill>
                  <a:latin typeface="Arial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E92C189-CF5C-47CF-B8D9-8560B0838E3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9460" name="Picture 4" descr="Dave &amp; IA 50%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41325" y="5791200"/>
            <a:ext cx="824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 marL="287338" indent="-2873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baseline="0" dirty="0"/>
              <a:t>David Peters, producer, and representatives of the IA, The International Alliance of Theatrical Stage </a:t>
            </a:r>
            <a:r>
              <a:rPr lang="en-US" sz="1200" baseline="0" dirty="0" smtClean="0"/>
              <a:t>Employees, Moving </a:t>
            </a:r>
            <a:r>
              <a:rPr lang="en-US" sz="1200" baseline="0" dirty="0"/>
              <a:t>Picture Technicians, Artists and Allied Crafts, on the set of </a:t>
            </a:r>
            <a:r>
              <a:rPr lang="en-US" sz="1200" i="1" baseline="0" dirty="0"/>
              <a:t>Frozen Impact</a:t>
            </a:r>
            <a:r>
              <a:rPr lang="en-US" sz="1200" baseline="0" dirty="0"/>
              <a:t> (</a:t>
            </a:r>
            <a:r>
              <a:rPr lang="en-US" sz="1200" baseline="0" dirty="0" err="1"/>
              <a:t>PorchLight</a:t>
            </a:r>
            <a:r>
              <a:rPr lang="en-US" sz="1200" baseline="0" dirty="0"/>
              <a:t> Entertainment, 2003).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aseline="0" dirty="0">
                <a:latin typeface="Comic Sans MS" pitchFamily="66" charset="0"/>
              </a:rPr>
              <a:t>original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E2F5CB82-C2A8-4156-94B0-EA18B726785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06499" name="Picture 3" descr="histo_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052638"/>
            <a:ext cx="4881562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4" descr="Dave &amp; IA 50%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6400800" y="1295400"/>
            <a:ext cx="2209800" cy="338554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sz="1600" dirty="0"/>
              <a:t>hue + 360° = original</a:t>
            </a:r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4822825" y="2338388"/>
            <a:ext cx="3810000" cy="29718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06503" name="Group 7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6507" name="Rectangle 8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6508" name="Group 9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6509" name="Text Box 10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6510" name="Text Box 11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6511" name="Text Box 12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histo_circ_hue+00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2057400"/>
            <a:ext cx="488156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dirty="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03A8CEFC-0ADC-40E4-BEF7-C07DBDE61C2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07524" name="Picture 4" descr="Dave &amp; IA 50%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original</a:t>
            </a:r>
          </a:p>
        </p:txBody>
      </p:sp>
      <p:grpSp>
        <p:nvGrpSpPr>
          <p:cNvPr id="107526" name="Group 6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7530" name="Rectangle 7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7531" name="Group 8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7532" name="Text Box 9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7533" name="Text Box 10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7534" name="Text Box 11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</p:grpSp>
      </p:grp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172200" y="5558135"/>
            <a:ext cx="2514600" cy="46166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The effect of a hue shift on the hue histogram is quite obvious…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histo_circ_hue+06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2057400"/>
            <a:ext cx="488156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Picture 3" descr="D&amp;IA_hue+06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32046A8E-8327-4E49-97DE-0B2D54155AC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+ 60°</a:t>
            </a:r>
          </a:p>
        </p:txBody>
      </p:sp>
      <p:grpSp>
        <p:nvGrpSpPr>
          <p:cNvPr id="108550" name="Group 6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8554" name="Rectangle 7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8555" name="Group 8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8556" name="Text Box 9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8557" name="Text Box 10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8558" name="Text Box 11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</p:txBody>
          </p:sp>
        </p:grpSp>
      </p:grp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703219" y="5558135"/>
            <a:ext cx="1983581" cy="46166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…  the entire histogram is shifting…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histo_circ_hue+12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2057400"/>
            <a:ext cx="488156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1" name="Picture 3" descr="D&amp;IA_hue+12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F6CEBC15-4FAB-4FAC-A581-F5FE73539F5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+ 120°</a:t>
            </a:r>
          </a:p>
        </p:txBody>
      </p:sp>
      <p:grpSp>
        <p:nvGrpSpPr>
          <p:cNvPr id="109574" name="Group 6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09578" name="Rectangle 7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09579" name="Group 8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09580" name="Text Box 9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9581" name="Text Box 10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09582" name="Text Box 11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  <a:endParaRPr lang="en-US" baseline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5347494" y="5558134"/>
            <a:ext cx="3415507" cy="46166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…  and the shift is circular since the hue is a circular function – it is defined on a circle.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histo_circ_hue+18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2057400"/>
            <a:ext cx="488156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Picture 3" descr="D&amp;IA_hue+18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134EFD9F-1D72-4E5D-A20D-3C1B520623B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+ 180°</a:t>
            </a:r>
          </a:p>
        </p:txBody>
      </p:sp>
      <p:grpSp>
        <p:nvGrpSpPr>
          <p:cNvPr id="110598" name="Group 6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10602" name="Rectangle 7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10603" name="Group 8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10604" name="Text Box 9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10605" name="Text Box 10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10606" name="Text Box 11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  <a:endParaRPr lang="en-US" baseline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5804694" y="5558134"/>
            <a:ext cx="2958307" cy="46166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The part of the histogram that leaves one side appears on the other.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histo_circ_hue+24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2057400"/>
            <a:ext cx="488156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3" descr="D&amp;IA_hue+24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2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1CCA1C1-E6E6-4917-A914-1C1BC364527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11621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+ 240°</a:t>
            </a:r>
          </a:p>
        </p:txBody>
      </p:sp>
      <p:grpSp>
        <p:nvGrpSpPr>
          <p:cNvPr id="111622" name="Group 6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11626" name="Rectangle 7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11627" name="Group 8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11628" name="Text Box 9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11629" name="Text Box 10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11630" name="Text Box 11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  <a:endParaRPr lang="en-US" b="1" baseline="0">
                  <a:solidFill>
                    <a:srgbClr val="00FF00"/>
                  </a:solidFill>
                  <a:latin typeface="Arial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histo_circ_hue+30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2057400"/>
            <a:ext cx="488156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3" name="Picture 3" descr="D&amp;IA_hue+300d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6274972F-DDFA-4B42-8B1E-4495219C7F8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6477000" y="1295400"/>
            <a:ext cx="21336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hue + 300°</a:t>
            </a:r>
          </a:p>
        </p:txBody>
      </p:sp>
      <p:grpSp>
        <p:nvGrpSpPr>
          <p:cNvPr id="112646" name="Group 6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12650" name="Rectangle 7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12651" name="Group 8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12652" name="Text Box 9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 smtClean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 smtClean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 smtClean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12653" name="Text Box 10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12654" name="Text Box 11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  <a:endParaRPr lang="en-US" b="1" baseline="0">
                  <a:solidFill>
                    <a:srgbClr val="00FF00"/>
                  </a:solidFill>
                  <a:latin typeface="Arial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histo_circ_hue+000d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2057400"/>
            <a:ext cx="488156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Hue Shifting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BCFE0A3B-3EE7-47BC-B037-928D793C50E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13668" name="Picture 4" descr="Dave &amp; IA 50%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7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6400800" y="1295400"/>
            <a:ext cx="2209800" cy="338554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sz="1600" dirty="0"/>
              <a:t>hue + 360° = original</a:t>
            </a:r>
          </a:p>
        </p:txBody>
      </p:sp>
      <p:grpSp>
        <p:nvGrpSpPr>
          <p:cNvPr id="113670" name="Group 6"/>
          <p:cNvGrpSpPr>
            <a:grpSpLocks/>
          </p:cNvGrpSpPr>
          <p:nvPr/>
        </p:nvGrpSpPr>
        <p:grpSpPr bwMode="auto">
          <a:xfrm>
            <a:off x="5181600" y="1295400"/>
            <a:ext cx="788988" cy="1384300"/>
            <a:chOff x="3168" y="713"/>
            <a:chExt cx="497" cy="872"/>
          </a:xfrm>
        </p:grpSpPr>
        <p:sp>
          <p:nvSpPr>
            <p:cNvPr id="113674" name="Rectangle 7"/>
            <p:cNvSpPr>
              <a:spLocks noChangeArrowheads="1"/>
            </p:cNvSpPr>
            <p:nvPr/>
          </p:nvSpPr>
          <p:spPr bwMode="auto">
            <a:xfrm>
              <a:off x="3168" y="716"/>
              <a:ext cx="480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13675" name="Group 8"/>
            <p:cNvGrpSpPr>
              <a:grpSpLocks/>
            </p:cNvGrpSpPr>
            <p:nvPr/>
          </p:nvGrpSpPr>
          <p:grpSpPr bwMode="auto">
            <a:xfrm>
              <a:off x="3168" y="713"/>
              <a:ext cx="497" cy="872"/>
              <a:chOff x="3168" y="712"/>
              <a:chExt cx="497" cy="872"/>
            </a:xfrm>
          </p:grpSpPr>
          <p:sp>
            <p:nvSpPr>
              <p:cNvPr id="113676" name="Text Box 9"/>
              <p:cNvSpPr txBox="1">
                <a:spLocks noChangeArrowheads="1"/>
              </p:cNvSpPr>
              <p:nvPr/>
            </p:nvSpPr>
            <p:spPr bwMode="auto">
              <a:xfrm>
                <a:off x="3292" y="712"/>
                <a:ext cx="229" cy="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81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chemeClr val="tx1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FF"/>
                  </a:solidFill>
                  <a:latin typeface="Arial" charset="0"/>
                </a:endParaRPr>
              </a:p>
              <a:p>
                <a:r>
                  <a:rPr lang="en-US" baseline="0" dirty="0">
                    <a:solidFill>
                      <a:schemeClr val="tx1"/>
                    </a:solidFill>
                    <a:latin typeface="Arial" charset="0"/>
                    <a:cs typeface="Arial" charset="0"/>
                    <a:sym typeface="Symbol"/>
                  </a:rPr>
                  <a:t></a:t>
                </a:r>
                <a:endParaRPr lang="en-US" baseline="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13677" name="Text Box 10"/>
              <p:cNvSpPr txBox="1">
                <a:spLocks noChangeArrowheads="1"/>
              </p:cNvSpPr>
              <p:nvPr/>
            </p:nvSpPr>
            <p:spPr bwMode="auto">
              <a:xfrm>
                <a:off x="3168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  <p:sp>
            <p:nvSpPr>
              <p:cNvPr id="113678" name="Text Box 11"/>
              <p:cNvSpPr txBox="1">
                <a:spLocks noChangeArrowheads="1"/>
              </p:cNvSpPr>
              <p:nvPr/>
            </p:nvSpPr>
            <p:spPr bwMode="auto">
              <a:xfrm>
                <a:off x="3456" y="720"/>
                <a:ext cx="209" cy="8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81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1pPr>
                <a:lvl2pPr marL="742950" indent="-28575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marL="11430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marL="16002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marL="2057400" indent="-228600"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aseline="-25000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aseline="0">
                    <a:solidFill>
                      <a:srgbClr val="FF0000"/>
                    </a:solidFill>
                    <a:latin typeface="Arial" charset="0"/>
                  </a:rPr>
                  <a:t>R</a:t>
                </a:r>
              </a:p>
              <a:p>
                <a:r>
                  <a:rPr lang="en-US" baseline="0">
                    <a:solidFill>
                      <a:srgbClr val="FFFF00"/>
                    </a:solidFill>
                    <a:latin typeface="Arial" charset="0"/>
                  </a:rPr>
                  <a:t>Y</a:t>
                </a:r>
              </a:p>
              <a:p>
                <a:r>
                  <a:rPr lang="en-US" baseline="0">
                    <a:solidFill>
                      <a:srgbClr val="00FF00"/>
                    </a:solidFill>
                    <a:latin typeface="Arial" charset="0"/>
                  </a:rPr>
                  <a:t>G</a:t>
                </a:r>
              </a:p>
              <a:p>
                <a:r>
                  <a:rPr lang="en-US" baseline="0">
                    <a:solidFill>
                      <a:srgbClr val="00FFFF"/>
                    </a:solidFill>
                    <a:latin typeface="Arial" charset="0"/>
                  </a:rPr>
                  <a:t>C</a:t>
                </a:r>
              </a:p>
              <a:p>
                <a:r>
                  <a:rPr lang="en-US" baseline="0">
                    <a:solidFill>
                      <a:srgbClr val="0000FF"/>
                    </a:solidFill>
                    <a:latin typeface="Arial" charset="0"/>
                  </a:rPr>
                  <a:t>B</a:t>
                </a:r>
              </a:p>
              <a:p>
                <a:r>
                  <a:rPr lang="en-US" baseline="0">
                    <a:solidFill>
                      <a:srgbClr val="FF00FF"/>
                    </a:solidFill>
                    <a:latin typeface="Arial" charset="0"/>
                  </a:rPr>
                  <a:t>M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Group 2"/>
          <p:cNvGrpSpPr>
            <a:grpSpLocks/>
          </p:cNvGrpSpPr>
          <p:nvPr/>
        </p:nvGrpSpPr>
        <p:grpSpPr bwMode="auto">
          <a:xfrm>
            <a:off x="381000" y="1143000"/>
            <a:ext cx="8382000" cy="5027613"/>
            <a:chOff x="192" y="480"/>
            <a:chExt cx="5280" cy="3552"/>
          </a:xfrm>
        </p:grpSpPr>
        <p:grpSp>
          <p:nvGrpSpPr>
            <p:cNvPr id="115726" name="Group 3"/>
            <p:cNvGrpSpPr>
              <a:grpSpLocks/>
            </p:cNvGrpSpPr>
            <p:nvPr/>
          </p:nvGrpSpPr>
          <p:grpSpPr bwMode="auto">
            <a:xfrm>
              <a:off x="192" y="1680"/>
              <a:ext cx="5280" cy="1152"/>
              <a:chOff x="192" y="1680"/>
              <a:chExt cx="5280" cy="1152"/>
            </a:xfrm>
          </p:grpSpPr>
          <p:pic>
            <p:nvPicPr>
              <p:cNvPr id="115733" name="Picture 4" descr="Cbal-Non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1680"/>
                <a:ext cx="1728" cy="1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7421404" algn="ctr" rotWithShape="0">
                        <a:schemeClr val="tx1"/>
                      </a:outerShdw>
                    </a:effectLst>
                  </a14:hiddenEffects>
                </a:ext>
              </a:extLst>
            </p:spPr>
          </p:pic>
          <p:pic>
            <p:nvPicPr>
              <p:cNvPr id="115734" name="Picture 5" descr="Cbal-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4" y="1680"/>
                <a:ext cx="1728" cy="1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7421404" algn="ctr" rotWithShape="0">
                        <a:schemeClr val="tx1"/>
                      </a:outerShdw>
                    </a:effectLst>
                  </a14:hiddenEffects>
                </a:ext>
              </a:extLst>
            </p:spPr>
          </p:pic>
          <p:pic>
            <p:nvPicPr>
              <p:cNvPr id="115735" name="Picture 6" descr="Cbal-C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" y="1680"/>
                <a:ext cx="1728" cy="1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7421404" algn="ctr" rotWithShape="0">
                        <a:schemeClr val="tx1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5727" name="Group 7"/>
            <p:cNvGrpSpPr>
              <a:grpSpLocks/>
            </p:cNvGrpSpPr>
            <p:nvPr/>
          </p:nvGrpSpPr>
          <p:grpSpPr bwMode="auto">
            <a:xfrm>
              <a:off x="1080" y="480"/>
              <a:ext cx="3504" cy="1152"/>
              <a:chOff x="1056" y="480"/>
              <a:chExt cx="3504" cy="1152"/>
            </a:xfrm>
          </p:grpSpPr>
          <p:pic>
            <p:nvPicPr>
              <p:cNvPr id="115731" name="Picture 8" descr="Cbal-Y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480"/>
                <a:ext cx="1728" cy="1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7421404" algn="ctr" rotWithShape="0">
                        <a:schemeClr val="tx1"/>
                      </a:outerShdw>
                    </a:effectLst>
                  </a14:hiddenEffects>
                </a:ext>
              </a:extLst>
            </p:spPr>
          </p:pic>
          <p:pic>
            <p:nvPicPr>
              <p:cNvPr id="115732" name="Picture 9" descr="Cbal-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" y="480"/>
                <a:ext cx="1728" cy="1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7421404" algn="ctr" rotWithShape="0">
                        <a:schemeClr val="tx1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5728" name="Group 10"/>
            <p:cNvGrpSpPr>
              <a:grpSpLocks/>
            </p:cNvGrpSpPr>
            <p:nvPr/>
          </p:nvGrpSpPr>
          <p:grpSpPr bwMode="auto">
            <a:xfrm>
              <a:off x="1080" y="2880"/>
              <a:ext cx="3504" cy="1152"/>
              <a:chOff x="1056" y="2880"/>
              <a:chExt cx="3504" cy="1152"/>
            </a:xfrm>
          </p:grpSpPr>
          <p:pic>
            <p:nvPicPr>
              <p:cNvPr id="115729" name="Picture 11" descr="Cbal-B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" y="2880"/>
                <a:ext cx="1728" cy="1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7421404" algn="ctr" rotWithShape="0">
                        <a:schemeClr val="tx1"/>
                      </a:outerShdw>
                    </a:effectLst>
                  </a14:hiddenEffects>
                </a:ext>
              </a:extLst>
            </p:spPr>
          </p:pic>
          <p:pic>
            <p:nvPicPr>
              <p:cNvPr id="115730" name="Picture 12" descr="Cbal-M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2880"/>
                <a:ext cx="1728" cy="1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5791" dir="7421404" algn="ctr" rotWithShape="0">
                        <a:schemeClr val="tx1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15715" name="Rectangle 13"/>
          <p:cNvSpPr>
            <a:spLocks noGrp="1" noChangeArrowheads="1"/>
          </p:cNvSpPr>
          <p:nvPr>
            <p:ph type="title"/>
          </p:nvPr>
        </p:nvSpPr>
        <p:spPr>
          <a:xfrm>
            <a:off x="1219200" y="334963"/>
            <a:ext cx="3402013" cy="396875"/>
          </a:xfrm>
          <a:solidFill>
            <a:srgbClr val="F7F7F7"/>
          </a:solidFill>
          <a:effectLst>
            <a:outerShdw blurRad="38100" dist="63500" dir="2700000" algn="ctr" rotWithShape="0">
              <a:schemeClr val="tx1">
                <a:alpha val="25000"/>
              </a:schemeClr>
            </a:outerShdw>
          </a:effectLst>
        </p:spPr>
        <p:txBody>
          <a:bodyPr wrap="none" lIns="92064" tIns="46033" rIns="92064" bIns="46033">
            <a:spAutoFit/>
          </a:bodyPr>
          <a:lstStyle/>
          <a:p>
            <a:r>
              <a:rPr lang="en-US" sz="2000" dirty="0" smtClean="0"/>
              <a:t>Linear Transformation of Color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91F80DE8-A364-4D14-B78A-D7191532EE8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15716" name="Text Box 14"/>
          <p:cNvSpPr txBox="1">
            <a:spLocks noChangeArrowheads="1"/>
          </p:cNvSpPr>
          <p:nvPr/>
        </p:nvSpPr>
        <p:spPr bwMode="auto">
          <a:xfrm>
            <a:off x="3657600" y="1143000"/>
            <a:ext cx="833438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2000" baseline="0">
                <a:solidFill>
                  <a:schemeClr val="bg1"/>
                </a:solidFill>
                <a:latin typeface="Arial" charset="0"/>
              </a:rPr>
              <a:t>green</a:t>
            </a:r>
          </a:p>
        </p:txBody>
      </p:sp>
      <p:sp>
        <p:nvSpPr>
          <p:cNvPr id="115717" name="Text Box 15"/>
          <p:cNvSpPr txBox="1">
            <a:spLocks noChangeArrowheads="1"/>
          </p:cNvSpPr>
          <p:nvPr/>
        </p:nvSpPr>
        <p:spPr bwMode="auto">
          <a:xfrm>
            <a:off x="6400800" y="1143000"/>
            <a:ext cx="8921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2000" baseline="0">
                <a:solidFill>
                  <a:schemeClr val="bg1"/>
                </a:solidFill>
                <a:latin typeface="Arial" charset="0"/>
              </a:rPr>
              <a:t>yellow</a:t>
            </a:r>
          </a:p>
        </p:txBody>
      </p:sp>
      <p:sp>
        <p:nvSpPr>
          <p:cNvPr id="115718" name="Text Box 16"/>
          <p:cNvSpPr txBox="1">
            <a:spLocks noChangeArrowheads="1"/>
          </p:cNvSpPr>
          <p:nvPr/>
        </p:nvSpPr>
        <p:spPr bwMode="auto">
          <a:xfrm>
            <a:off x="3810000" y="4572000"/>
            <a:ext cx="665163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2000" baseline="0">
                <a:solidFill>
                  <a:schemeClr val="bg1"/>
                </a:solidFill>
                <a:latin typeface="Arial" charset="0"/>
              </a:rPr>
              <a:t>blue</a:t>
            </a:r>
          </a:p>
        </p:txBody>
      </p:sp>
      <p:sp>
        <p:nvSpPr>
          <p:cNvPr id="115719" name="Text Box 17"/>
          <p:cNvSpPr txBox="1">
            <a:spLocks noChangeArrowheads="1"/>
          </p:cNvSpPr>
          <p:nvPr/>
        </p:nvSpPr>
        <p:spPr bwMode="auto">
          <a:xfrm>
            <a:off x="6096000" y="4572000"/>
            <a:ext cx="1171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2000" baseline="0">
                <a:solidFill>
                  <a:schemeClr val="bg1"/>
                </a:solidFill>
                <a:latin typeface="Arial" charset="0"/>
              </a:rPr>
              <a:t>magenta</a:t>
            </a:r>
          </a:p>
        </p:txBody>
      </p:sp>
      <p:sp>
        <p:nvSpPr>
          <p:cNvPr id="115720" name="Text Box 18"/>
          <p:cNvSpPr txBox="1">
            <a:spLocks noChangeArrowheads="1"/>
          </p:cNvSpPr>
          <p:nvPr/>
        </p:nvSpPr>
        <p:spPr bwMode="auto">
          <a:xfrm>
            <a:off x="2362200" y="2895600"/>
            <a:ext cx="72072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2000" baseline="0">
                <a:solidFill>
                  <a:schemeClr val="bg1"/>
                </a:solidFill>
                <a:latin typeface="Arial" charset="0"/>
              </a:rPr>
              <a:t>cyan</a:t>
            </a:r>
          </a:p>
        </p:txBody>
      </p:sp>
      <p:sp>
        <p:nvSpPr>
          <p:cNvPr id="115721" name="Text Box 19"/>
          <p:cNvSpPr txBox="1">
            <a:spLocks noChangeArrowheads="1"/>
          </p:cNvSpPr>
          <p:nvPr/>
        </p:nvSpPr>
        <p:spPr bwMode="auto">
          <a:xfrm>
            <a:off x="8153400" y="2895600"/>
            <a:ext cx="550863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2000" baseline="0">
                <a:solidFill>
                  <a:schemeClr val="bg1"/>
                </a:solidFill>
                <a:latin typeface="Arial" charset="0"/>
              </a:rPr>
              <a:t>red</a:t>
            </a:r>
          </a:p>
        </p:txBody>
      </p:sp>
      <p:sp>
        <p:nvSpPr>
          <p:cNvPr id="115722" name="Text Box 20"/>
          <p:cNvSpPr txBox="1">
            <a:spLocks noChangeArrowheads="1"/>
          </p:cNvSpPr>
          <p:nvPr/>
        </p:nvSpPr>
        <p:spPr bwMode="auto">
          <a:xfrm>
            <a:off x="4891088" y="2895600"/>
            <a:ext cx="100488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2000" baseline="0">
                <a:solidFill>
                  <a:schemeClr val="bg1"/>
                </a:solidFill>
                <a:latin typeface="Arial" charset="0"/>
              </a:rPr>
              <a:t>original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04900"/>
            <a:ext cx="8267700" cy="723900"/>
          </a:xfrm>
        </p:spPr>
        <p:txBody>
          <a:bodyPr/>
          <a:lstStyle/>
          <a:p>
            <a:r>
              <a:rPr lang="en-US" sz="3600" dirty="0" smtClean="0"/>
              <a:t>Color Correction via Linear Transformation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29155409-E080-4C07-9C90-1D0313F6895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381000" y="1905000"/>
            <a:ext cx="838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800" baseline="0" dirty="0"/>
              <a:t>is a point process;  the transformation is applied to each pixel as a function of its color alone.</a:t>
            </a:r>
          </a:p>
        </p:txBody>
      </p:sp>
      <p:graphicFrame>
        <p:nvGraphicFramePr>
          <p:cNvPr id="1146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49504"/>
              </p:ext>
            </p:extLst>
          </p:nvPr>
        </p:nvGraphicFramePr>
        <p:xfrm>
          <a:off x="1025525" y="3007590"/>
          <a:ext cx="6318000" cy="66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64" name="Equation" r:id="rId3" imgW="2527200" imgH="266400" progId="Equation.DSMT4">
                  <p:embed/>
                </p:oleObj>
              </mc:Choice>
              <mc:Fallback>
                <p:oleObj name="Equation" r:id="rId3" imgW="252720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3007590"/>
                        <a:ext cx="6318000" cy="66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381000" y="3839555"/>
            <a:ext cx="838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defTabSz="8207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800" baseline="0"/>
              <a:t>Each pixel is vector valued, therefore the transformation is a vector space operator.</a:t>
            </a:r>
          </a:p>
        </p:txBody>
      </p:sp>
      <p:grpSp>
        <p:nvGrpSpPr>
          <p:cNvPr id="114694" name="Group 4"/>
          <p:cNvGrpSpPr>
            <a:grpSpLocks/>
          </p:cNvGrpSpPr>
          <p:nvPr/>
        </p:nvGrpSpPr>
        <p:grpSpPr bwMode="auto">
          <a:xfrm>
            <a:off x="1025525" y="4942145"/>
            <a:ext cx="7393905" cy="1230055"/>
            <a:chOff x="788987" y="4873626"/>
            <a:chExt cx="7393906" cy="1230055"/>
          </a:xfrm>
        </p:grpSpPr>
        <p:graphicFrame>
          <p:nvGraphicFramePr>
            <p:cNvPr id="11469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9111812"/>
                </p:ext>
              </p:extLst>
            </p:nvPr>
          </p:nvGraphicFramePr>
          <p:xfrm>
            <a:off x="788987" y="4887913"/>
            <a:ext cx="2099390" cy="1208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65" name="Equation" r:id="rId5" imgW="1257120" imgH="723600" progId="Equation.DSMT4">
                    <p:embed/>
                  </p:oleObj>
                </mc:Choice>
                <mc:Fallback>
                  <p:oleObj name="Equation" r:id="rId5" imgW="1257120" imgH="7236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987" y="4887913"/>
                          <a:ext cx="2099390" cy="1208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69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9920230"/>
                </p:ext>
              </p:extLst>
            </p:nvPr>
          </p:nvGraphicFramePr>
          <p:xfrm>
            <a:off x="2901951" y="4873626"/>
            <a:ext cx="5280942" cy="12300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66" name="Equation" r:id="rId7" imgW="3162240" imgH="736560" progId="Equation.DSMT4">
                    <p:embed/>
                  </p:oleObj>
                </mc:Choice>
                <mc:Fallback>
                  <p:oleObj name="Equation" r:id="rId7" imgW="3162240" imgH="73656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1951" y="4873626"/>
                          <a:ext cx="5280942" cy="12300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E2BDD9D1-C6C8-4981-B5A8-FEEA4F3B3BD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20484" name="Picture 4" descr="D&amp;IA_red_gamma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781800" y="1295400"/>
            <a:ext cx="1828800" cy="4616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/>
              <a:t>red </a:t>
            </a:r>
            <a:r>
              <a:rPr lang="en-US">
                <a:sym typeface="Symbol" pitchFamily="82" charset="2"/>
              </a:rPr>
              <a:t>=2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20488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489" name="Line 10"/>
            <p:cNvSpPr>
              <a:spLocks noChangeShapeType="1"/>
            </p:cNvSpPr>
            <p:nvPr/>
          </p:nvSpPr>
          <p:spPr bwMode="auto">
            <a:xfrm>
              <a:off x="5530850" y="3014663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295400"/>
            <a:ext cx="5708650" cy="641350"/>
          </a:xfrm>
        </p:spPr>
        <p:txBody>
          <a:bodyPr wrap="none">
            <a:spAutoFit/>
          </a:bodyPr>
          <a:lstStyle/>
          <a:p>
            <a:r>
              <a:rPr lang="en-US" smtClean="0"/>
              <a:t>Color Vector Space Operators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FB18E995-D028-489A-BD51-A3A2B0F7A74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graphicFrame>
        <p:nvGraphicFramePr>
          <p:cNvPr id="1167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903070"/>
              </p:ext>
            </p:extLst>
          </p:nvPr>
        </p:nvGraphicFramePr>
        <p:xfrm>
          <a:off x="4533900" y="2286000"/>
          <a:ext cx="34528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24" name="Equation" r:id="rId3" imgW="1726920" imgH="711000" progId="Equation.DSMT4">
                  <p:embed/>
                </p:oleObj>
              </mc:Choice>
              <mc:Fallback>
                <p:oleObj name="Equation" r:id="rId3" imgW="1726920" imgH="71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0" y="2286000"/>
                        <a:ext cx="3452813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342549"/>
              </p:ext>
            </p:extLst>
          </p:nvPr>
        </p:nvGraphicFramePr>
        <p:xfrm>
          <a:off x="1093788" y="4127500"/>
          <a:ext cx="334962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25" name="Equation" r:id="rId5" imgW="1676160" imgH="876240" progId="Equation.DSMT4">
                  <p:embed/>
                </p:oleObj>
              </mc:Choice>
              <mc:Fallback>
                <p:oleObj name="Equation" r:id="rId5" imgW="1676160" imgH="876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4127500"/>
                        <a:ext cx="3349625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1093788" y="2403475"/>
            <a:ext cx="2590800" cy="11874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25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>
                <a:latin typeface="Comic Sans MS" pitchFamily="66" charset="0"/>
              </a:rPr>
              <a:t>Linear operators are matrix multiplications </a:t>
            </a: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5091113" y="4410075"/>
            <a:ext cx="2895600" cy="11874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25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>
                <a:latin typeface="Comic Sans MS" pitchFamily="66" charset="0"/>
              </a:rPr>
              <a:t>Example of a nonlinear operator: gamma correction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4125" y="1146175"/>
            <a:ext cx="5988050" cy="641350"/>
          </a:xfrm>
        </p:spPr>
        <p:txBody>
          <a:bodyPr wrap="none">
            <a:spAutoFit/>
          </a:bodyPr>
          <a:lstStyle/>
          <a:p>
            <a:r>
              <a:rPr lang="en-US" smtClean="0"/>
              <a:t>Linear Transformation of Color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6EE4035-E572-4B68-BD20-20AF2CE6719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17763" name="Picture 3" descr="RGB-transformations-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4"/>
          <a:stretch>
            <a:fillRect/>
          </a:stretch>
        </p:blipFill>
        <p:spPr bwMode="auto">
          <a:xfrm>
            <a:off x="457200" y="2057400"/>
            <a:ext cx="2593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 descr="RGB-transformations-p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4"/>
          <a:stretch>
            <a:fillRect/>
          </a:stretch>
        </p:blipFill>
        <p:spPr bwMode="auto">
          <a:xfrm>
            <a:off x="5940425" y="2057400"/>
            <a:ext cx="2593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7765" name="Group 5"/>
          <p:cNvGrpSpPr>
            <a:grpSpLocks/>
          </p:cNvGrpSpPr>
          <p:nvPr/>
        </p:nvGrpSpPr>
        <p:grpSpPr bwMode="auto">
          <a:xfrm>
            <a:off x="3433764" y="2343150"/>
            <a:ext cx="2663826" cy="3219450"/>
            <a:chOff x="2163" y="1476"/>
            <a:chExt cx="1678" cy="2028"/>
          </a:xfrm>
        </p:grpSpPr>
        <p:grpSp>
          <p:nvGrpSpPr>
            <p:cNvPr id="117769" name="Group 6"/>
            <p:cNvGrpSpPr>
              <a:grpSpLocks/>
            </p:cNvGrpSpPr>
            <p:nvPr/>
          </p:nvGrpSpPr>
          <p:grpSpPr bwMode="auto">
            <a:xfrm>
              <a:off x="2163" y="3024"/>
              <a:ext cx="1678" cy="480"/>
              <a:chOff x="2163" y="2784"/>
              <a:chExt cx="1678" cy="480"/>
            </a:xfrm>
          </p:grpSpPr>
          <p:sp>
            <p:nvSpPr>
              <p:cNvPr id="117795" name="Rectangle 7"/>
              <p:cNvSpPr>
                <a:spLocks noChangeArrowheads="1"/>
              </p:cNvSpPr>
              <p:nvPr/>
            </p:nvSpPr>
            <p:spPr bwMode="auto">
              <a:xfrm>
                <a:off x="3361" y="2784"/>
                <a:ext cx="480" cy="480"/>
              </a:xfrm>
              <a:prstGeom prst="rect">
                <a:avLst/>
              </a:prstGeom>
              <a:solidFill>
                <a:srgbClr val="7D4BAF"/>
              </a:solidFill>
              <a:ln>
                <a:noFill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aseline="0">
                  <a:latin typeface="Arial" charset="0"/>
                </a:endParaRPr>
              </a:p>
            </p:txBody>
          </p:sp>
          <p:sp>
            <p:nvSpPr>
              <p:cNvPr id="117796" name="Rectangle 8"/>
              <p:cNvSpPr>
                <a:spLocks noChangeArrowheads="1"/>
              </p:cNvSpPr>
              <p:nvPr/>
            </p:nvSpPr>
            <p:spPr bwMode="auto">
              <a:xfrm>
                <a:off x="2163" y="2786"/>
                <a:ext cx="478" cy="478"/>
              </a:xfrm>
              <a:prstGeom prst="rect">
                <a:avLst/>
              </a:prstGeom>
              <a:solidFill>
                <a:srgbClr val="AF4BAF"/>
              </a:solidFill>
              <a:ln>
                <a:noFill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aseline="0">
                  <a:latin typeface="Arial" charset="0"/>
                </a:endParaRPr>
              </a:p>
            </p:txBody>
          </p:sp>
          <p:sp>
            <p:nvSpPr>
              <p:cNvPr id="117797" name="Line 9"/>
              <p:cNvSpPr>
                <a:spLocks noChangeShapeType="1"/>
              </p:cNvSpPr>
              <p:nvPr/>
            </p:nvSpPr>
            <p:spPr bwMode="auto">
              <a:xfrm flipH="1" flipV="1">
                <a:off x="2736" y="3024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aseline="0" dirty="0"/>
              </a:p>
            </p:txBody>
          </p:sp>
        </p:grpSp>
        <p:graphicFrame>
          <p:nvGraphicFramePr>
            <p:cNvPr id="11777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7305064"/>
                </p:ext>
              </p:extLst>
            </p:nvPr>
          </p:nvGraphicFramePr>
          <p:xfrm>
            <a:off x="2253" y="1476"/>
            <a:ext cx="1498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6" name="Equation" r:id="rId5" imgW="1587240" imgH="711000" progId="Equation.DSMT4">
                    <p:embed/>
                  </p:oleObj>
                </mc:Choice>
                <mc:Fallback>
                  <p:oleObj name="Equation" r:id="rId5" imgW="1587240" imgH="7110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3" y="1476"/>
                          <a:ext cx="1498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7771" name="Group 11"/>
            <p:cNvGrpSpPr>
              <a:grpSpLocks/>
            </p:cNvGrpSpPr>
            <p:nvPr/>
          </p:nvGrpSpPr>
          <p:grpSpPr bwMode="auto">
            <a:xfrm>
              <a:off x="2236" y="2304"/>
              <a:ext cx="1529" cy="520"/>
              <a:chOff x="2208" y="3360"/>
              <a:chExt cx="1529" cy="520"/>
            </a:xfrm>
          </p:grpSpPr>
          <p:grpSp>
            <p:nvGrpSpPr>
              <p:cNvPr id="117772" name="Group 12"/>
              <p:cNvGrpSpPr>
                <a:grpSpLocks/>
              </p:cNvGrpSpPr>
              <p:nvPr/>
            </p:nvGrpSpPr>
            <p:grpSpPr bwMode="auto">
              <a:xfrm>
                <a:off x="3408" y="3360"/>
                <a:ext cx="329" cy="520"/>
                <a:chOff x="3408" y="3360"/>
                <a:chExt cx="329" cy="520"/>
              </a:xfrm>
            </p:grpSpPr>
            <p:sp>
              <p:nvSpPr>
                <p:cNvPr id="11778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408" y="3360"/>
                  <a:ext cx="329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pPr algn="r"/>
                  <a:r>
                    <a:rPr lang="en-US" sz="1600" baseline="0">
                      <a:solidFill>
                        <a:srgbClr val="FF0000"/>
                      </a:solidFill>
                      <a:latin typeface="Arial" charset="0"/>
                    </a:rPr>
                    <a:t>125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FF00"/>
                      </a:solidFill>
                      <a:latin typeface="Arial" charset="0"/>
                    </a:rPr>
                    <a:t>75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00FF"/>
                      </a:solidFill>
                      <a:latin typeface="Arial" charset="0"/>
                    </a:rPr>
                    <a:t>175</a:t>
                  </a:r>
                </a:p>
              </p:txBody>
            </p:sp>
            <p:grpSp>
              <p:nvGrpSpPr>
                <p:cNvPr id="117786" name="Group 14"/>
                <p:cNvGrpSpPr>
                  <a:grpSpLocks/>
                </p:cNvGrpSpPr>
                <p:nvPr/>
              </p:nvGrpSpPr>
              <p:grpSpPr bwMode="auto">
                <a:xfrm>
                  <a:off x="3456" y="3378"/>
                  <a:ext cx="240" cy="482"/>
                  <a:chOff x="3456" y="3378"/>
                  <a:chExt cx="240" cy="482"/>
                </a:xfrm>
              </p:grpSpPr>
              <p:grpSp>
                <p:nvGrpSpPr>
                  <p:cNvPr id="117787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3456" y="3378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7792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793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7794" name="AutoShape 18"/>
                    <p:cNvCxnSpPr>
                      <a:cxnSpLocks noChangeShapeType="1"/>
                      <a:stCxn id="117793" idx="1"/>
                      <a:endCxn id="117792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17788" name="Group 19"/>
                  <p:cNvGrpSpPr>
                    <a:grpSpLocks/>
                  </p:cNvGrpSpPr>
                  <p:nvPr/>
                </p:nvGrpSpPr>
                <p:grpSpPr bwMode="auto">
                  <a:xfrm flipH="1">
                    <a:off x="3648" y="3380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7789" name="Rectangle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790" name="Rectangle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7791" name="AutoShape 22"/>
                    <p:cNvCxnSpPr>
                      <a:cxnSpLocks noChangeShapeType="1"/>
                      <a:stCxn id="117790" idx="1"/>
                      <a:endCxn id="117789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</p:grpSp>
          <p:grpSp>
            <p:nvGrpSpPr>
              <p:cNvPr id="117773" name="Group 23"/>
              <p:cNvGrpSpPr>
                <a:grpSpLocks/>
              </p:cNvGrpSpPr>
              <p:nvPr/>
            </p:nvGrpSpPr>
            <p:grpSpPr bwMode="auto">
              <a:xfrm>
                <a:off x="2208" y="3360"/>
                <a:ext cx="329" cy="520"/>
                <a:chOff x="3408" y="3360"/>
                <a:chExt cx="329" cy="520"/>
              </a:xfrm>
            </p:grpSpPr>
            <p:sp>
              <p:nvSpPr>
                <p:cNvPr id="117775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408" y="3360"/>
                  <a:ext cx="329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pPr algn="r"/>
                  <a:r>
                    <a:rPr lang="en-US" sz="1600" baseline="0" dirty="0">
                      <a:solidFill>
                        <a:srgbClr val="FF0000"/>
                      </a:solidFill>
                      <a:latin typeface="Arial" charset="0"/>
                    </a:rPr>
                    <a:t>175</a:t>
                  </a:r>
                </a:p>
                <a:p>
                  <a:pPr algn="r"/>
                  <a:r>
                    <a:rPr lang="en-US" sz="1600" baseline="0" dirty="0">
                      <a:solidFill>
                        <a:srgbClr val="00FF00"/>
                      </a:solidFill>
                      <a:latin typeface="Arial" charset="0"/>
                    </a:rPr>
                    <a:t>75</a:t>
                  </a:r>
                </a:p>
                <a:p>
                  <a:pPr algn="r"/>
                  <a:r>
                    <a:rPr lang="en-US" sz="1600" baseline="0" dirty="0">
                      <a:solidFill>
                        <a:srgbClr val="0000FF"/>
                      </a:solidFill>
                      <a:latin typeface="Arial" charset="0"/>
                    </a:rPr>
                    <a:t>175</a:t>
                  </a:r>
                </a:p>
              </p:txBody>
            </p:sp>
            <p:grpSp>
              <p:nvGrpSpPr>
                <p:cNvPr id="117776" name="Group 25"/>
                <p:cNvGrpSpPr>
                  <a:grpSpLocks/>
                </p:cNvGrpSpPr>
                <p:nvPr/>
              </p:nvGrpSpPr>
              <p:grpSpPr bwMode="auto">
                <a:xfrm>
                  <a:off x="3456" y="3378"/>
                  <a:ext cx="240" cy="482"/>
                  <a:chOff x="3456" y="3378"/>
                  <a:chExt cx="240" cy="482"/>
                </a:xfrm>
              </p:grpSpPr>
              <p:grpSp>
                <p:nvGrpSpPr>
                  <p:cNvPr id="117777" name="Group 26"/>
                  <p:cNvGrpSpPr>
                    <a:grpSpLocks/>
                  </p:cNvGrpSpPr>
                  <p:nvPr/>
                </p:nvGrpSpPr>
                <p:grpSpPr bwMode="auto">
                  <a:xfrm>
                    <a:off x="3456" y="3378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7782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783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7784" name="AutoShape 29"/>
                    <p:cNvCxnSpPr>
                      <a:cxnSpLocks noChangeShapeType="1"/>
                      <a:stCxn id="117783" idx="1"/>
                      <a:endCxn id="117782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17778" name="Group 30"/>
                  <p:cNvGrpSpPr>
                    <a:grpSpLocks/>
                  </p:cNvGrpSpPr>
                  <p:nvPr/>
                </p:nvGrpSpPr>
                <p:grpSpPr bwMode="auto">
                  <a:xfrm flipH="1">
                    <a:off x="3648" y="3380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7779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780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7781" name="AutoShape 33"/>
                    <p:cNvCxnSpPr>
                      <a:cxnSpLocks noChangeShapeType="1"/>
                      <a:stCxn id="117780" idx="1"/>
                      <a:endCxn id="117779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</p:grpSp>
          <p:sp>
            <p:nvSpPr>
              <p:cNvPr id="117774" name="Line 34"/>
              <p:cNvSpPr>
                <a:spLocks noChangeShapeType="1"/>
              </p:cNvSpPr>
              <p:nvPr/>
            </p:nvSpPr>
            <p:spPr bwMode="auto">
              <a:xfrm flipH="1" flipV="1">
                <a:off x="2737" y="3620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RGB-transformations-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4"/>
          <a:stretch>
            <a:fillRect/>
          </a:stretch>
        </p:blipFill>
        <p:spPr bwMode="auto">
          <a:xfrm>
            <a:off x="457200" y="2057400"/>
            <a:ext cx="2593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Grp="1" noChangeArrowheads="1"/>
          </p:cNvSpPr>
          <p:nvPr>
            <p:ph type="title"/>
          </p:nvPr>
        </p:nvSpPr>
        <p:spPr>
          <a:xfrm>
            <a:off x="1254125" y="1146175"/>
            <a:ext cx="5988050" cy="641350"/>
          </a:xfrm>
          <a:noFill/>
        </p:spPr>
        <p:txBody>
          <a:bodyPr wrap="none" lIns="92064" tIns="46033" rIns="92064" bIns="46033">
            <a:spAutoFit/>
          </a:bodyPr>
          <a:lstStyle/>
          <a:p>
            <a:r>
              <a:rPr lang="en-US" smtClean="0"/>
              <a:t>Linear Transformation of Color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F897F8AC-5BD7-4762-8AA1-4C5FEFDC0BD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18788" name="Picture 4" descr="RGB-transformations-p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4"/>
          <a:stretch>
            <a:fillRect/>
          </a:stretch>
        </p:blipFill>
        <p:spPr bwMode="auto">
          <a:xfrm>
            <a:off x="5940425" y="2057400"/>
            <a:ext cx="2593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8789" name="Group 5"/>
          <p:cNvGrpSpPr>
            <a:grpSpLocks/>
          </p:cNvGrpSpPr>
          <p:nvPr/>
        </p:nvGrpSpPr>
        <p:grpSpPr bwMode="auto">
          <a:xfrm>
            <a:off x="3429000" y="2341563"/>
            <a:ext cx="2667000" cy="3221037"/>
            <a:chOff x="2160" y="1475"/>
            <a:chExt cx="1680" cy="2029"/>
          </a:xfrm>
        </p:grpSpPr>
        <p:grpSp>
          <p:nvGrpSpPr>
            <p:cNvPr id="118793" name="Group 6"/>
            <p:cNvGrpSpPr>
              <a:grpSpLocks/>
            </p:cNvGrpSpPr>
            <p:nvPr/>
          </p:nvGrpSpPr>
          <p:grpSpPr bwMode="auto">
            <a:xfrm>
              <a:off x="2160" y="3024"/>
              <a:ext cx="1680" cy="480"/>
              <a:chOff x="2160" y="2784"/>
              <a:chExt cx="1680" cy="480"/>
            </a:xfrm>
          </p:grpSpPr>
          <p:sp>
            <p:nvSpPr>
              <p:cNvPr id="118819" name="Rectangle 7"/>
              <p:cNvSpPr>
                <a:spLocks noChangeArrowheads="1"/>
              </p:cNvSpPr>
              <p:nvPr/>
            </p:nvSpPr>
            <p:spPr bwMode="auto">
              <a:xfrm>
                <a:off x="2160" y="2784"/>
                <a:ext cx="480" cy="480"/>
              </a:xfrm>
              <a:prstGeom prst="rect">
                <a:avLst/>
              </a:prstGeom>
              <a:solidFill>
                <a:srgbClr val="7D96AF"/>
              </a:solidFill>
              <a:ln>
                <a:noFill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aseline="0">
                  <a:latin typeface="Arial" charset="0"/>
                </a:endParaRPr>
              </a:p>
            </p:txBody>
          </p:sp>
          <p:sp>
            <p:nvSpPr>
              <p:cNvPr id="118820" name="Line 8"/>
              <p:cNvSpPr>
                <a:spLocks noChangeShapeType="1"/>
              </p:cNvSpPr>
              <p:nvPr/>
            </p:nvSpPr>
            <p:spPr bwMode="auto">
              <a:xfrm flipH="1" flipV="1">
                <a:off x="2736" y="3024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21" name="Rectangle 9"/>
              <p:cNvSpPr>
                <a:spLocks noChangeArrowheads="1"/>
              </p:cNvSpPr>
              <p:nvPr/>
            </p:nvSpPr>
            <p:spPr bwMode="auto">
              <a:xfrm>
                <a:off x="3360" y="2784"/>
                <a:ext cx="480" cy="480"/>
              </a:xfrm>
              <a:prstGeom prst="rect">
                <a:avLst/>
              </a:prstGeom>
              <a:solidFill>
                <a:srgbClr val="7D4BAF"/>
              </a:solidFill>
              <a:ln>
                <a:noFill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aseline="0">
                  <a:latin typeface="Arial" charset="0"/>
                </a:endParaRPr>
              </a:p>
            </p:txBody>
          </p:sp>
        </p:grpSp>
        <p:graphicFrame>
          <p:nvGraphicFramePr>
            <p:cNvPr id="11879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3313893"/>
                </p:ext>
              </p:extLst>
            </p:nvPr>
          </p:nvGraphicFramePr>
          <p:xfrm>
            <a:off x="2213" y="1475"/>
            <a:ext cx="1575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10" name="Equation" r:id="rId5" imgW="1663560" imgH="711000" progId="Equation.DSMT4">
                    <p:embed/>
                  </p:oleObj>
                </mc:Choice>
                <mc:Fallback>
                  <p:oleObj name="Equation" r:id="rId5" imgW="1663560" imgH="7110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3" y="1475"/>
                          <a:ext cx="1575" cy="6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8795" name="Group 11"/>
            <p:cNvGrpSpPr>
              <a:grpSpLocks/>
            </p:cNvGrpSpPr>
            <p:nvPr/>
          </p:nvGrpSpPr>
          <p:grpSpPr bwMode="auto">
            <a:xfrm>
              <a:off x="2235" y="2304"/>
              <a:ext cx="1529" cy="520"/>
              <a:chOff x="2208" y="3360"/>
              <a:chExt cx="1529" cy="520"/>
            </a:xfrm>
          </p:grpSpPr>
          <p:grpSp>
            <p:nvGrpSpPr>
              <p:cNvPr id="118796" name="Group 12"/>
              <p:cNvGrpSpPr>
                <a:grpSpLocks/>
              </p:cNvGrpSpPr>
              <p:nvPr/>
            </p:nvGrpSpPr>
            <p:grpSpPr bwMode="auto">
              <a:xfrm>
                <a:off x="3408" y="3360"/>
                <a:ext cx="329" cy="520"/>
                <a:chOff x="3408" y="3360"/>
                <a:chExt cx="329" cy="520"/>
              </a:xfrm>
            </p:grpSpPr>
            <p:sp>
              <p:nvSpPr>
                <p:cNvPr id="11880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408" y="3360"/>
                  <a:ext cx="329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pPr algn="r"/>
                  <a:r>
                    <a:rPr lang="en-US" sz="1600" baseline="0">
                      <a:solidFill>
                        <a:srgbClr val="FF0000"/>
                      </a:solidFill>
                      <a:latin typeface="Arial" charset="0"/>
                    </a:rPr>
                    <a:t>125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FF00"/>
                      </a:solidFill>
                      <a:latin typeface="Arial" charset="0"/>
                    </a:rPr>
                    <a:t>75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00FF"/>
                      </a:solidFill>
                      <a:latin typeface="Arial" charset="0"/>
                    </a:rPr>
                    <a:t>175</a:t>
                  </a:r>
                </a:p>
              </p:txBody>
            </p:sp>
            <p:grpSp>
              <p:nvGrpSpPr>
                <p:cNvPr id="118810" name="Group 14"/>
                <p:cNvGrpSpPr>
                  <a:grpSpLocks/>
                </p:cNvGrpSpPr>
                <p:nvPr/>
              </p:nvGrpSpPr>
              <p:grpSpPr bwMode="auto">
                <a:xfrm>
                  <a:off x="3456" y="3378"/>
                  <a:ext cx="240" cy="482"/>
                  <a:chOff x="3456" y="3378"/>
                  <a:chExt cx="240" cy="482"/>
                </a:xfrm>
              </p:grpSpPr>
              <p:grpSp>
                <p:nvGrpSpPr>
                  <p:cNvPr id="118811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3456" y="3378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8816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17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8818" name="AutoShape 18"/>
                    <p:cNvCxnSpPr>
                      <a:cxnSpLocks noChangeShapeType="1"/>
                      <a:stCxn id="118817" idx="1"/>
                      <a:endCxn id="118816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18812" name="Group 19"/>
                  <p:cNvGrpSpPr>
                    <a:grpSpLocks/>
                  </p:cNvGrpSpPr>
                  <p:nvPr/>
                </p:nvGrpSpPr>
                <p:grpSpPr bwMode="auto">
                  <a:xfrm flipH="1">
                    <a:off x="3648" y="3380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8813" name="Rectangle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14" name="Rectangle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8815" name="AutoShape 22"/>
                    <p:cNvCxnSpPr>
                      <a:cxnSpLocks noChangeShapeType="1"/>
                      <a:stCxn id="118814" idx="1"/>
                      <a:endCxn id="118813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</p:grpSp>
          <p:grpSp>
            <p:nvGrpSpPr>
              <p:cNvPr id="118797" name="Group 23"/>
              <p:cNvGrpSpPr>
                <a:grpSpLocks/>
              </p:cNvGrpSpPr>
              <p:nvPr/>
            </p:nvGrpSpPr>
            <p:grpSpPr bwMode="auto">
              <a:xfrm>
                <a:off x="2208" y="3360"/>
                <a:ext cx="329" cy="520"/>
                <a:chOff x="3408" y="3360"/>
                <a:chExt cx="329" cy="520"/>
              </a:xfrm>
            </p:grpSpPr>
            <p:sp>
              <p:nvSpPr>
                <p:cNvPr id="118799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408" y="3360"/>
                  <a:ext cx="329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pPr algn="r"/>
                  <a:r>
                    <a:rPr lang="en-US" sz="1600" baseline="0">
                      <a:solidFill>
                        <a:srgbClr val="FF0000"/>
                      </a:solidFill>
                      <a:latin typeface="Arial" charset="0"/>
                    </a:rPr>
                    <a:t>125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FF00"/>
                      </a:solidFill>
                      <a:latin typeface="Arial" charset="0"/>
                    </a:rPr>
                    <a:t>150</a:t>
                  </a:r>
                </a:p>
                <a:p>
                  <a:pPr algn="r"/>
                  <a:r>
                    <a:rPr lang="en-US" sz="1600" baseline="0">
                      <a:solidFill>
                        <a:srgbClr val="0000FF"/>
                      </a:solidFill>
                      <a:latin typeface="Arial" charset="0"/>
                    </a:rPr>
                    <a:t>175</a:t>
                  </a:r>
                </a:p>
              </p:txBody>
            </p:sp>
            <p:grpSp>
              <p:nvGrpSpPr>
                <p:cNvPr id="118800" name="Group 25"/>
                <p:cNvGrpSpPr>
                  <a:grpSpLocks/>
                </p:cNvGrpSpPr>
                <p:nvPr/>
              </p:nvGrpSpPr>
              <p:grpSpPr bwMode="auto">
                <a:xfrm>
                  <a:off x="3456" y="3378"/>
                  <a:ext cx="240" cy="482"/>
                  <a:chOff x="3456" y="3378"/>
                  <a:chExt cx="240" cy="482"/>
                </a:xfrm>
              </p:grpSpPr>
              <p:grpSp>
                <p:nvGrpSpPr>
                  <p:cNvPr id="118801" name="Group 26"/>
                  <p:cNvGrpSpPr>
                    <a:grpSpLocks/>
                  </p:cNvGrpSpPr>
                  <p:nvPr/>
                </p:nvGrpSpPr>
                <p:grpSpPr bwMode="auto">
                  <a:xfrm>
                    <a:off x="3456" y="3378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8806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07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8808" name="AutoShape 29"/>
                    <p:cNvCxnSpPr>
                      <a:cxnSpLocks noChangeShapeType="1"/>
                      <a:stCxn id="118807" idx="1"/>
                      <a:endCxn id="118806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18802" name="Group 30"/>
                  <p:cNvGrpSpPr>
                    <a:grpSpLocks/>
                  </p:cNvGrpSpPr>
                  <p:nvPr/>
                </p:nvGrpSpPr>
                <p:grpSpPr bwMode="auto">
                  <a:xfrm flipH="1">
                    <a:off x="3648" y="3380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8803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804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8805" name="AutoShape 33"/>
                    <p:cNvCxnSpPr>
                      <a:cxnSpLocks noChangeShapeType="1"/>
                      <a:stCxn id="118804" idx="1"/>
                      <a:endCxn id="118803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</p:grpSp>
          <p:sp>
            <p:nvSpPr>
              <p:cNvPr id="118798" name="Line 34"/>
              <p:cNvSpPr>
                <a:spLocks noChangeShapeType="1"/>
              </p:cNvSpPr>
              <p:nvPr/>
            </p:nvSpPr>
            <p:spPr bwMode="auto">
              <a:xfrm flipH="1" flipV="1">
                <a:off x="2736" y="3620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RGB-transformations-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4"/>
          <a:stretch>
            <a:fillRect/>
          </a:stretch>
        </p:blipFill>
        <p:spPr bwMode="auto">
          <a:xfrm>
            <a:off x="457200" y="2057400"/>
            <a:ext cx="2593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Rectangle 3"/>
          <p:cNvSpPr>
            <a:spLocks noGrp="1" noChangeArrowheads="1"/>
          </p:cNvSpPr>
          <p:nvPr>
            <p:ph type="title"/>
          </p:nvPr>
        </p:nvSpPr>
        <p:spPr>
          <a:xfrm>
            <a:off x="1254125" y="1146175"/>
            <a:ext cx="5988050" cy="641350"/>
          </a:xfrm>
          <a:noFill/>
        </p:spPr>
        <p:txBody>
          <a:bodyPr wrap="none" lIns="92064" tIns="46033" rIns="92064" bIns="46033">
            <a:spAutoFit/>
          </a:bodyPr>
          <a:lstStyle/>
          <a:p>
            <a:r>
              <a:rPr lang="en-US" smtClean="0"/>
              <a:t>Linear Transformation of Color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B096AC3E-FBB8-4EC8-B185-6FE0D64D7B3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19812" name="Picture 4" descr="RGB-transformations-p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4"/>
          <a:stretch>
            <a:fillRect/>
          </a:stretch>
        </p:blipFill>
        <p:spPr bwMode="auto">
          <a:xfrm>
            <a:off x="5940425" y="2057400"/>
            <a:ext cx="2593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9813" name="Group 5"/>
          <p:cNvGrpSpPr>
            <a:grpSpLocks/>
          </p:cNvGrpSpPr>
          <p:nvPr/>
        </p:nvGrpSpPr>
        <p:grpSpPr bwMode="auto">
          <a:xfrm>
            <a:off x="3429000" y="2341563"/>
            <a:ext cx="2667000" cy="3221037"/>
            <a:chOff x="2160" y="1475"/>
            <a:chExt cx="1680" cy="2029"/>
          </a:xfrm>
        </p:grpSpPr>
        <p:graphicFrame>
          <p:nvGraphicFramePr>
            <p:cNvPr id="1198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179649"/>
                </p:ext>
              </p:extLst>
            </p:nvPr>
          </p:nvGraphicFramePr>
          <p:xfrm>
            <a:off x="2231" y="1475"/>
            <a:ext cx="1538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34" name="Equation" r:id="rId5" imgW="1625400" imgH="711000" progId="Equation.DSMT4">
                    <p:embed/>
                  </p:oleObj>
                </mc:Choice>
                <mc:Fallback>
                  <p:oleObj name="Equation" r:id="rId5" imgW="1625400" imgH="7110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1" y="1475"/>
                          <a:ext cx="1538" cy="6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9818" name="Group 7"/>
            <p:cNvGrpSpPr>
              <a:grpSpLocks/>
            </p:cNvGrpSpPr>
            <p:nvPr/>
          </p:nvGrpSpPr>
          <p:grpSpPr bwMode="auto">
            <a:xfrm>
              <a:off x="2236" y="2304"/>
              <a:ext cx="1529" cy="520"/>
              <a:chOff x="2208" y="3360"/>
              <a:chExt cx="1529" cy="520"/>
            </a:xfrm>
          </p:grpSpPr>
          <p:grpSp>
            <p:nvGrpSpPr>
              <p:cNvPr id="119823" name="Group 8"/>
              <p:cNvGrpSpPr>
                <a:grpSpLocks/>
              </p:cNvGrpSpPr>
              <p:nvPr/>
            </p:nvGrpSpPr>
            <p:grpSpPr bwMode="auto">
              <a:xfrm>
                <a:off x="3408" y="3360"/>
                <a:ext cx="329" cy="520"/>
                <a:chOff x="3408" y="3360"/>
                <a:chExt cx="329" cy="520"/>
              </a:xfrm>
            </p:grpSpPr>
            <p:sp>
              <p:nvSpPr>
                <p:cNvPr id="11983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408" y="3360"/>
                  <a:ext cx="329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pPr algn="r"/>
                  <a:r>
                    <a:rPr lang="en-US" sz="1600" baseline="0">
                      <a:solidFill>
                        <a:srgbClr val="FF0000"/>
                      </a:solidFill>
                      <a:latin typeface="Arial" charset="0"/>
                    </a:rPr>
                    <a:t>125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FF00"/>
                      </a:solidFill>
                      <a:latin typeface="Arial" charset="0"/>
                    </a:rPr>
                    <a:t>75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00FF"/>
                      </a:solidFill>
                      <a:latin typeface="Arial" charset="0"/>
                    </a:rPr>
                    <a:t>175</a:t>
                  </a:r>
                </a:p>
              </p:txBody>
            </p:sp>
            <p:grpSp>
              <p:nvGrpSpPr>
                <p:cNvPr id="119837" name="Group 10"/>
                <p:cNvGrpSpPr>
                  <a:grpSpLocks/>
                </p:cNvGrpSpPr>
                <p:nvPr/>
              </p:nvGrpSpPr>
              <p:grpSpPr bwMode="auto">
                <a:xfrm>
                  <a:off x="3456" y="3378"/>
                  <a:ext cx="240" cy="482"/>
                  <a:chOff x="3456" y="3378"/>
                  <a:chExt cx="240" cy="482"/>
                </a:xfrm>
              </p:grpSpPr>
              <p:grpSp>
                <p:nvGrpSpPr>
                  <p:cNvPr id="119838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3456" y="3378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9843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844" name="Rectangl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9845" name="AutoShape 14"/>
                    <p:cNvCxnSpPr>
                      <a:cxnSpLocks noChangeShapeType="1"/>
                      <a:stCxn id="119844" idx="1"/>
                      <a:endCxn id="119843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19839" name="Group 15"/>
                  <p:cNvGrpSpPr>
                    <a:grpSpLocks/>
                  </p:cNvGrpSpPr>
                  <p:nvPr/>
                </p:nvGrpSpPr>
                <p:grpSpPr bwMode="auto">
                  <a:xfrm flipH="1">
                    <a:off x="3648" y="3380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9840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841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9842" name="AutoShape 18"/>
                    <p:cNvCxnSpPr>
                      <a:cxnSpLocks noChangeShapeType="1"/>
                      <a:stCxn id="119841" idx="1"/>
                      <a:endCxn id="119840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</p:grpSp>
          <p:grpSp>
            <p:nvGrpSpPr>
              <p:cNvPr id="119824" name="Group 19"/>
              <p:cNvGrpSpPr>
                <a:grpSpLocks/>
              </p:cNvGrpSpPr>
              <p:nvPr/>
            </p:nvGrpSpPr>
            <p:grpSpPr bwMode="auto">
              <a:xfrm>
                <a:off x="2208" y="3360"/>
                <a:ext cx="329" cy="520"/>
                <a:chOff x="3408" y="3360"/>
                <a:chExt cx="329" cy="520"/>
              </a:xfrm>
            </p:grpSpPr>
            <p:sp>
              <p:nvSpPr>
                <p:cNvPr id="11982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408" y="3360"/>
                  <a:ext cx="329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pPr algn="r"/>
                  <a:r>
                    <a:rPr lang="en-US" sz="1600" baseline="0">
                      <a:solidFill>
                        <a:srgbClr val="FF0000"/>
                      </a:solidFill>
                      <a:latin typeface="Arial" charset="0"/>
                    </a:rPr>
                    <a:t>125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FF00"/>
                      </a:solidFill>
                      <a:latin typeface="Arial" charset="0"/>
                    </a:rPr>
                    <a:t>75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00FF"/>
                      </a:solidFill>
                      <a:latin typeface="Arial" charset="0"/>
                    </a:rPr>
                    <a:t>225</a:t>
                  </a:r>
                </a:p>
              </p:txBody>
            </p:sp>
            <p:grpSp>
              <p:nvGrpSpPr>
                <p:cNvPr id="119827" name="Group 21"/>
                <p:cNvGrpSpPr>
                  <a:grpSpLocks/>
                </p:cNvGrpSpPr>
                <p:nvPr/>
              </p:nvGrpSpPr>
              <p:grpSpPr bwMode="auto">
                <a:xfrm>
                  <a:off x="3456" y="3378"/>
                  <a:ext cx="240" cy="482"/>
                  <a:chOff x="3456" y="3378"/>
                  <a:chExt cx="240" cy="482"/>
                </a:xfrm>
              </p:grpSpPr>
              <p:grpSp>
                <p:nvGrpSpPr>
                  <p:cNvPr id="119828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3456" y="3378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9833" name="Rectangle 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834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9835" name="AutoShape 25"/>
                    <p:cNvCxnSpPr>
                      <a:cxnSpLocks noChangeShapeType="1"/>
                      <a:stCxn id="119834" idx="1"/>
                      <a:endCxn id="119833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19829" name="Group 26"/>
                  <p:cNvGrpSpPr>
                    <a:grpSpLocks/>
                  </p:cNvGrpSpPr>
                  <p:nvPr/>
                </p:nvGrpSpPr>
                <p:grpSpPr bwMode="auto">
                  <a:xfrm flipH="1">
                    <a:off x="3648" y="3380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19830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831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19832" name="AutoShape 29"/>
                    <p:cNvCxnSpPr>
                      <a:cxnSpLocks noChangeShapeType="1"/>
                      <a:stCxn id="119831" idx="1"/>
                      <a:endCxn id="119830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</p:grpSp>
          <p:sp>
            <p:nvSpPr>
              <p:cNvPr id="119825" name="Line 30"/>
              <p:cNvSpPr>
                <a:spLocks noChangeShapeType="1"/>
              </p:cNvSpPr>
              <p:nvPr/>
            </p:nvSpPr>
            <p:spPr bwMode="auto">
              <a:xfrm flipH="1" flipV="1">
                <a:off x="2736" y="3620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819" name="Group 31"/>
            <p:cNvGrpSpPr>
              <a:grpSpLocks/>
            </p:cNvGrpSpPr>
            <p:nvPr/>
          </p:nvGrpSpPr>
          <p:grpSpPr bwMode="auto">
            <a:xfrm>
              <a:off x="2160" y="3024"/>
              <a:ext cx="1680" cy="480"/>
              <a:chOff x="2160" y="2784"/>
              <a:chExt cx="1680" cy="480"/>
            </a:xfrm>
          </p:grpSpPr>
          <p:sp>
            <p:nvSpPr>
              <p:cNvPr id="119820" name="Rectangle 32"/>
              <p:cNvSpPr>
                <a:spLocks noChangeArrowheads="1"/>
              </p:cNvSpPr>
              <p:nvPr/>
            </p:nvSpPr>
            <p:spPr bwMode="auto">
              <a:xfrm>
                <a:off x="2160" y="2784"/>
                <a:ext cx="480" cy="480"/>
              </a:xfrm>
              <a:prstGeom prst="rect">
                <a:avLst/>
              </a:prstGeom>
              <a:solidFill>
                <a:srgbClr val="7D4BE1"/>
              </a:solidFill>
              <a:ln>
                <a:noFill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aseline="0">
                  <a:latin typeface="Arial" charset="0"/>
                </a:endParaRPr>
              </a:p>
            </p:txBody>
          </p:sp>
          <p:sp>
            <p:nvSpPr>
              <p:cNvPr id="119821" name="Line 33"/>
              <p:cNvSpPr>
                <a:spLocks noChangeShapeType="1"/>
              </p:cNvSpPr>
              <p:nvPr/>
            </p:nvSpPr>
            <p:spPr bwMode="auto">
              <a:xfrm flipH="1" flipV="1">
                <a:off x="2736" y="3024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22" name="Rectangle 34"/>
              <p:cNvSpPr>
                <a:spLocks noChangeArrowheads="1"/>
              </p:cNvSpPr>
              <p:nvPr/>
            </p:nvSpPr>
            <p:spPr bwMode="auto">
              <a:xfrm>
                <a:off x="3360" y="2784"/>
                <a:ext cx="480" cy="480"/>
              </a:xfrm>
              <a:prstGeom prst="rect">
                <a:avLst/>
              </a:prstGeom>
              <a:solidFill>
                <a:srgbClr val="7D4BAF"/>
              </a:solidFill>
              <a:ln>
                <a:noFill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baseline="0">
                  <a:latin typeface="Arial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RGB-transformations-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4"/>
          <a:stretch>
            <a:fillRect/>
          </a:stretch>
        </p:blipFill>
        <p:spPr bwMode="auto">
          <a:xfrm>
            <a:off x="457200" y="2057400"/>
            <a:ext cx="2593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5" name="Rectangle 3"/>
          <p:cNvSpPr>
            <a:spLocks noGrp="1" noChangeArrowheads="1"/>
          </p:cNvSpPr>
          <p:nvPr>
            <p:ph type="title"/>
          </p:nvPr>
        </p:nvSpPr>
        <p:spPr>
          <a:xfrm>
            <a:off x="1254125" y="1146175"/>
            <a:ext cx="5988050" cy="641350"/>
          </a:xfrm>
          <a:noFill/>
        </p:spPr>
        <p:txBody>
          <a:bodyPr wrap="none" lIns="92064" tIns="46033" rIns="92064" bIns="46033">
            <a:spAutoFit/>
          </a:bodyPr>
          <a:lstStyle/>
          <a:p>
            <a:r>
              <a:rPr lang="en-US" smtClean="0"/>
              <a:t>Linear Transformation of Color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D5880AAC-8B84-4BE6-9259-46867CDABBA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20836" name="Picture 4" descr="RGB-transformations-p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4"/>
          <a:stretch>
            <a:fillRect/>
          </a:stretch>
        </p:blipFill>
        <p:spPr bwMode="auto">
          <a:xfrm>
            <a:off x="5940425" y="2057400"/>
            <a:ext cx="25939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5"/>
          <p:cNvGrpSpPr>
            <a:grpSpLocks/>
          </p:cNvGrpSpPr>
          <p:nvPr/>
        </p:nvGrpSpPr>
        <p:grpSpPr bwMode="auto">
          <a:xfrm>
            <a:off x="3255964" y="2339975"/>
            <a:ext cx="3021013" cy="2143125"/>
            <a:chOff x="2051" y="1474"/>
            <a:chExt cx="1903" cy="1350"/>
          </a:xfrm>
        </p:grpSpPr>
        <p:graphicFrame>
          <p:nvGraphicFramePr>
            <p:cNvPr id="12084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6660157"/>
                </p:ext>
              </p:extLst>
            </p:nvPr>
          </p:nvGraphicFramePr>
          <p:xfrm>
            <a:off x="2051" y="1474"/>
            <a:ext cx="1903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58" name="Equation" r:id="rId5" imgW="2006280" imgH="711000" progId="Equation.DSMT4">
                    <p:embed/>
                  </p:oleObj>
                </mc:Choice>
                <mc:Fallback>
                  <p:oleObj name="Equation" r:id="rId5" imgW="2006280" imgH="7110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" y="1474"/>
                          <a:ext cx="1903" cy="6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0846" name="Group 7"/>
            <p:cNvGrpSpPr>
              <a:grpSpLocks/>
            </p:cNvGrpSpPr>
            <p:nvPr/>
          </p:nvGrpSpPr>
          <p:grpSpPr bwMode="auto">
            <a:xfrm>
              <a:off x="2237" y="2304"/>
              <a:ext cx="1529" cy="520"/>
              <a:chOff x="2208" y="3360"/>
              <a:chExt cx="1529" cy="520"/>
            </a:xfrm>
          </p:grpSpPr>
          <p:grpSp>
            <p:nvGrpSpPr>
              <p:cNvPr id="120847" name="Group 8"/>
              <p:cNvGrpSpPr>
                <a:grpSpLocks/>
              </p:cNvGrpSpPr>
              <p:nvPr/>
            </p:nvGrpSpPr>
            <p:grpSpPr bwMode="auto">
              <a:xfrm>
                <a:off x="3408" y="3360"/>
                <a:ext cx="329" cy="520"/>
                <a:chOff x="3408" y="3360"/>
                <a:chExt cx="329" cy="520"/>
              </a:xfrm>
            </p:grpSpPr>
            <p:sp>
              <p:nvSpPr>
                <p:cNvPr id="12086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408" y="3360"/>
                  <a:ext cx="329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pPr algn="r"/>
                  <a:r>
                    <a:rPr lang="en-US" sz="1600" baseline="0">
                      <a:solidFill>
                        <a:srgbClr val="FF0000"/>
                      </a:solidFill>
                      <a:latin typeface="Arial" charset="0"/>
                    </a:rPr>
                    <a:t>125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FF00"/>
                      </a:solidFill>
                      <a:latin typeface="Arial" charset="0"/>
                    </a:rPr>
                    <a:t>75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00FF"/>
                      </a:solidFill>
                      <a:latin typeface="Arial" charset="0"/>
                    </a:rPr>
                    <a:t>175</a:t>
                  </a:r>
                </a:p>
              </p:txBody>
            </p:sp>
            <p:grpSp>
              <p:nvGrpSpPr>
                <p:cNvPr id="120861" name="Group 10"/>
                <p:cNvGrpSpPr>
                  <a:grpSpLocks/>
                </p:cNvGrpSpPr>
                <p:nvPr/>
              </p:nvGrpSpPr>
              <p:grpSpPr bwMode="auto">
                <a:xfrm>
                  <a:off x="3456" y="3378"/>
                  <a:ext cx="240" cy="482"/>
                  <a:chOff x="3456" y="3378"/>
                  <a:chExt cx="240" cy="482"/>
                </a:xfrm>
              </p:grpSpPr>
              <p:grpSp>
                <p:nvGrpSpPr>
                  <p:cNvPr id="120862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3456" y="3378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20867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868" name="Rectangl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20869" name="AutoShape 14"/>
                    <p:cNvCxnSpPr>
                      <a:cxnSpLocks noChangeShapeType="1"/>
                      <a:stCxn id="120868" idx="1"/>
                      <a:endCxn id="120867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20863" name="Group 15"/>
                  <p:cNvGrpSpPr>
                    <a:grpSpLocks/>
                  </p:cNvGrpSpPr>
                  <p:nvPr/>
                </p:nvGrpSpPr>
                <p:grpSpPr bwMode="auto">
                  <a:xfrm flipH="1">
                    <a:off x="3648" y="3380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20864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865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20866" name="AutoShape 18"/>
                    <p:cNvCxnSpPr>
                      <a:cxnSpLocks noChangeShapeType="1"/>
                      <a:stCxn id="120865" idx="1"/>
                      <a:endCxn id="120864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</p:grpSp>
          <p:grpSp>
            <p:nvGrpSpPr>
              <p:cNvPr id="120848" name="Group 19"/>
              <p:cNvGrpSpPr>
                <a:grpSpLocks/>
              </p:cNvGrpSpPr>
              <p:nvPr/>
            </p:nvGrpSpPr>
            <p:grpSpPr bwMode="auto">
              <a:xfrm>
                <a:off x="2208" y="3360"/>
                <a:ext cx="329" cy="520"/>
                <a:chOff x="3408" y="3360"/>
                <a:chExt cx="329" cy="520"/>
              </a:xfrm>
            </p:grpSpPr>
            <p:sp>
              <p:nvSpPr>
                <p:cNvPr id="12085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408" y="3360"/>
                  <a:ext cx="329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aseline="-25000">
                      <a:solidFill>
                        <a:schemeClr val="tx2"/>
                      </a:solidFill>
                      <a:latin typeface="Times New Roman" pitchFamily="18" charset="0"/>
                    </a:defRPr>
                  </a:lvl9pPr>
                </a:lstStyle>
                <a:p>
                  <a:pPr algn="r"/>
                  <a:r>
                    <a:rPr lang="en-US" sz="1600" baseline="0">
                      <a:solidFill>
                        <a:srgbClr val="FF0000"/>
                      </a:solidFill>
                      <a:latin typeface="Arial" charset="0"/>
                    </a:rPr>
                    <a:t>175</a:t>
                  </a:r>
                </a:p>
                <a:p>
                  <a:pPr algn="r"/>
                  <a:r>
                    <a:rPr lang="en-US" sz="1600" baseline="0">
                      <a:solidFill>
                        <a:srgbClr val="00FF00"/>
                      </a:solidFill>
                      <a:latin typeface="Arial" charset="0"/>
                    </a:rPr>
                    <a:t>150</a:t>
                  </a:r>
                </a:p>
                <a:p>
                  <a:pPr algn="r"/>
                  <a:r>
                    <a:rPr lang="en-US" sz="1600" baseline="0">
                      <a:solidFill>
                        <a:srgbClr val="0000FF"/>
                      </a:solidFill>
                      <a:latin typeface="Arial" charset="0"/>
                    </a:rPr>
                    <a:t>225</a:t>
                  </a:r>
                </a:p>
              </p:txBody>
            </p:sp>
            <p:grpSp>
              <p:nvGrpSpPr>
                <p:cNvPr id="120851" name="Group 21"/>
                <p:cNvGrpSpPr>
                  <a:grpSpLocks/>
                </p:cNvGrpSpPr>
                <p:nvPr/>
              </p:nvGrpSpPr>
              <p:grpSpPr bwMode="auto">
                <a:xfrm>
                  <a:off x="3456" y="3378"/>
                  <a:ext cx="240" cy="482"/>
                  <a:chOff x="3456" y="3378"/>
                  <a:chExt cx="240" cy="482"/>
                </a:xfrm>
              </p:grpSpPr>
              <p:grpSp>
                <p:nvGrpSpPr>
                  <p:cNvPr id="120852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3456" y="3378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20857" name="Rectangle 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858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20859" name="AutoShape 25"/>
                    <p:cNvCxnSpPr>
                      <a:cxnSpLocks noChangeShapeType="1"/>
                      <a:stCxn id="120858" idx="1"/>
                      <a:endCxn id="120857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20853" name="Group 26"/>
                  <p:cNvGrpSpPr>
                    <a:grpSpLocks/>
                  </p:cNvGrpSpPr>
                  <p:nvPr/>
                </p:nvGrpSpPr>
                <p:grpSpPr bwMode="auto">
                  <a:xfrm flipH="1">
                    <a:off x="3648" y="3380"/>
                    <a:ext cx="48" cy="480"/>
                    <a:chOff x="2784" y="3408"/>
                    <a:chExt cx="48" cy="480"/>
                  </a:xfrm>
                </p:grpSpPr>
                <p:sp>
                  <p:nvSpPr>
                    <p:cNvPr id="120854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408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855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3840"/>
                      <a:ext cx="48" cy="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cxnSp>
                  <p:nvCxnSpPr>
                    <p:cNvPr id="120856" name="AutoShape 29"/>
                    <p:cNvCxnSpPr>
                      <a:cxnSpLocks noChangeShapeType="1"/>
                      <a:stCxn id="120855" idx="1"/>
                      <a:endCxn id="120854" idx="1"/>
                    </p:cNvCxnSpPr>
                    <p:nvPr/>
                  </p:nvCxnSpPr>
                  <p:spPr bwMode="auto">
                    <a:xfrm rot="10800000" flipH="1">
                      <a:off x="2784" y="3432"/>
                      <a:ext cx="1" cy="432"/>
                    </a:xfrm>
                    <a:prstGeom prst="bentConnector3">
                      <a:avLst>
                        <a:gd name="adj1" fmla="val -2700005"/>
                      </a:avLst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</p:grpSp>
          <p:sp>
            <p:nvSpPr>
              <p:cNvPr id="120849" name="Line 30"/>
              <p:cNvSpPr>
                <a:spLocks noChangeShapeType="1"/>
              </p:cNvSpPr>
              <p:nvPr/>
            </p:nvSpPr>
            <p:spPr bwMode="auto">
              <a:xfrm flipH="1" flipV="1">
                <a:off x="2736" y="3620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63500" dist="107763" dir="81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aseline="0" dirty="0"/>
              </a:p>
            </p:txBody>
          </p:sp>
        </p:grpSp>
      </p:grpSp>
      <p:grpSp>
        <p:nvGrpSpPr>
          <p:cNvPr id="120838" name="Group 31"/>
          <p:cNvGrpSpPr>
            <a:grpSpLocks/>
          </p:cNvGrpSpPr>
          <p:nvPr/>
        </p:nvGrpSpPr>
        <p:grpSpPr bwMode="auto">
          <a:xfrm>
            <a:off x="3429000" y="4800600"/>
            <a:ext cx="2667000" cy="762000"/>
            <a:chOff x="2160" y="3024"/>
            <a:chExt cx="1680" cy="480"/>
          </a:xfrm>
        </p:grpSpPr>
        <p:sp>
          <p:nvSpPr>
            <p:cNvPr id="120842" name="Rectangle 32"/>
            <p:cNvSpPr>
              <a:spLocks noChangeArrowheads="1"/>
            </p:cNvSpPr>
            <p:nvPr/>
          </p:nvSpPr>
          <p:spPr bwMode="auto">
            <a:xfrm>
              <a:off x="2160" y="3024"/>
              <a:ext cx="480" cy="480"/>
            </a:xfrm>
            <a:prstGeom prst="rect">
              <a:avLst/>
            </a:prstGeom>
            <a:solidFill>
              <a:srgbClr val="7D96E1"/>
            </a:solidFill>
            <a:ln>
              <a:noFill/>
            </a:ln>
            <a:effectLst>
              <a:outerShdw blurRad="63500" dist="107763" dir="81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800" baseline="0">
                <a:latin typeface="Arial" charset="0"/>
              </a:endParaRPr>
            </a:p>
          </p:txBody>
        </p:sp>
        <p:sp>
          <p:nvSpPr>
            <p:cNvPr id="120843" name="Line 33"/>
            <p:cNvSpPr>
              <a:spLocks noChangeShapeType="1"/>
            </p:cNvSpPr>
            <p:nvPr/>
          </p:nvSpPr>
          <p:spPr bwMode="auto">
            <a:xfrm flipH="1" flipV="1">
              <a:off x="2736" y="3264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107763" dir="81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844" name="Rectangle 34"/>
            <p:cNvSpPr>
              <a:spLocks noChangeArrowheads="1"/>
            </p:cNvSpPr>
            <p:nvPr/>
          </p:nvSpPr>
          <p:spPr bwMode="auto">
            <a:xfrm>
              <a:off x="3360" y="3024"/>
              <a:ext cx="480" cy="480"/>
            </a:xfrm>
            <a:prstGeom prst="rect">
              <a:avLst/>
            </a:prstGeom>
            <a:solidFill>
              <a:srgbClr val="7D4BAF"/>
            </a:solidFill>
            <a:ln>
              <a:noFill/>
            </a:ln>
            <a:effectLst>
              <a:outerShdw blurRad="63500" dist="107763" dir="81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800" baseline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50" y="990600"/>
            <a:ext cx="7943850" cy="723900"/>
          </a:xfrm>
        </p:spPr>
        <p:txBody>
          <a:bodyPr/>
          <a:lstStyle/>
          <a:p>
            <a:r>
              <a:rPr lang="en-US" smtClean="0"/>
              <a:t>Color Transformation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6CD79FD9-1324-4478-AC8B-D28EFAEE7F9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21859" name="Text Box 3"/>
          <p:cNvSpPr txBox="1">
            <a:spLocks noChangeArrowheads="1"/>
          </p:cNvSpPr>
          <p:nvPr/>
        </p:nvSpPr>
        <p:spPr bwMode="auto">
          <a:xfrm>
            <a:off x="1905000" y="1752600"/>
            <a:ext cx="53340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/>
              <a:t>Assume </a:t>
            </a:r>
            <a:r>
              <a:rPr lang="en-US" sz="2400" b="1" baseline="0" dirty="0">
                <a:sym typeface="Symbol" pitchFamily="82" charset="2"/>
              </a:rPr>
              <a:t>J</a:t>
            </a:r>
            <a:r>
              <a:rPr lang="en-US" sz="2400" baseline="0" dirty="0">
                <a:sym typeface="Symbol" pitchFamily="82" charset="2"/>
              </a:rPr>
              <a:t> is a discolored version of image </a:t>
            </a:r>
            <a:r>
              <a:rPr lang="en-US" sz="2400" b="1" baseline="0" dirty="0">
                <a:sym typeface="Symbol" pitchFamily="82" charset="2"/>
              </a:rPr>
              <a:t>I</a:t>
            </a:r>
            <a:r>
              <a:rPr lang="en-US" sz="2400" baseline="0" dirty="0">
                <a:sym typeface="Symbol" pitchFamily="82" charset="2"/>
              </a:rPr>
              <a:t> such that </a:t>
            </a:r>
            <a:r>
              <a:rPr lang="en-US" sz="2400" b="1" baseline="0" dirty="0">
                <a:sym typeface="Symbol" pitchFamily="82" charset="2"/>
              </a:rPr>
              <a:t>J</a:t>
            </a:r>
            <a:r>
              <a:rPr lang="en-US" sz="2400" i="1" baseline="0" dirty="0">
                <a:sym typeface="Symbol" pitchFamily="82" charset="2"/>
              </a:rPr>
              <a:t> = </a:t>
            </a:r>
            <a:r>
              <a:rPr lang="en-US" sz="2400" baseline="0" dirty="0">
                <a:sym typeface="Symbol" pitchFamily="82" charset="2"/>
              </a:rPr>
              <a:t>[ </a:t>
            </a:r>
            <a:r>
              <a:rPr lang="en-US" sz="2400" b="1" baseline="0" dirty="0">
                <a:sym typeface="Symbol" pitchFamily="82" charset="2"/>
              </a:rPr>
              <a:t>I</a:t>
            </a:r>
            <a:r>
              <a:rPr lang="en-US" sz="2400" i="1" baseline="0" dirty="0">
                <a:sym typeface="Symbol" pitchFamily="82" charset="2"/>
              </a:rPr>
              <a:t> </a:t>
            </a:r>
            <a:r>
              <a:rPr lang="en-US" sz="2400" baseline="0" dirty="0">
                <a:sym typeface="Symbol" pitchFamily="82" charset="2"/>
              </a:rPr>
              <a:t>].  If  is linear then it is represented by a 33 matrix, </a:t>
            </a:r>
            <a:r>
              <a:rPr lang="en-US" sz="2400" b="1" baseline="0" dirty="0">
                <a:sym typeface="Symbol" pitchFamily="82" charset="2"/>
              </a:rPr>
              <a:t>A</a:t>
            </a:r>
            <a:r>
              <a:rPr lang="en-US" sz="2400" baseline="0" dirty="0">
                <a:sym typeface="Symbol" pitchFamily="82" charset="2"/>
              </a:rPr>
              <a:t>:</a:t>
            </a:r>
          </a:p>
        </p:txBody>
      </p:sp>
      <p:graphicFrame>
        <p:nvGraphicFramePr>
          <p:cNvPr id="1218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908780"/>
              </p:ext>
            </p:extLst>
          </p:nvPr>
        </p:nvGraphicFramePr>
        <p:xfrm>
          <a:off x="2581275" y="3398244"/>
          <a:ext cx="2615760" cy="142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3" name="Equation" r:id="rId3" imgW="1307880" imgH="711000" progId="Equation.DSMT4">
                  <p:embed/>
                </p:oleObj>
              </mc:Choice>
              <mc:Fallback>
                <p:oleObj name="Equation" r:id="rId3" imgW="1307880" imgH="711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398244"/>
                        <a:ext cx="2615760" cy="142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1905000" y="4895850"/>
            <a:ext cx="48768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/>
              <a:t>Then  </a:t>
            </a:r>
            <a:r>
              <a:rPr lang="en-US" sz="2400" b="1" baseline="0" dirty="0">
                <a:sym typeface="Symbol" pitchFamily="82" charset="2"/>
              </a:rPr>
              <a:t>J</a:t>
            </a:r>
            <a:r>
              <a:rPr lang="en-US" sz="2400" i="1" baseline="0" dirty="0">
                <a:sym typeface="Symbol" pitchFamily="82" charset="2"/>
              </a:rPr>
              <a:t> = </a:t>
            </a:r>
            <a:r>
              <a:rPr lang="en-US" sz="2400" b="1" baseline="0" dirty="0">
                <a:sym typeface="Symbol" pitchFamily="82" charset="2"/>
              </a:rPr>
              <a:t>AI</a:t>
            </a:r>
            <a:r>
              <a:rPr lang="en-US" sz="2400" baseline="0" dirty="0">
                <a:sym typeface="Symbol" pitchFamily="82" charset="2"/>
              </a:rPr>
              <a:t>  or, more accurately,  </a:t>
            </a:r>
            <a:r>
              <a:rPr lang="en-US" sz="2400" b="1" baseline="0" dirty="0">
                <a:sym typeface="Symbol" pitchFamily="82" charset="2"/>
              </a:rPr>
              <a:t>J</a:t>
            </a:r>
            <a:r>
              <a:rPr lang="en-US" sz="2400" baseline="0" dirty="0">
                <a:sym typeface="Symbol" pitchFamily="82" charset="2"/>
              </a:rPr>
              <a:t>(</a:t>
            </a:r>
            <a:r>
              <a:rPr lang="en-US" sz="2400" i="1" baseline="0" dirty="0">
                <a:sym typeface="Symbol" pitchFamily="82" charset="2"/>
              </a:rPr>
              <a:t>r</a:t>
            </a:r>
            <a:r>
              <a:rPr lang="en-US" sz="2400" baseline="0" dirty="0">
                <a:sym typeface="Symbol" pitchFamily="82" charset="2"/>
              </a:rPr>
              <a:t>,</a:t>
            </a:r>
            <a:r>
              <a:rPr lang="en-US" sz="2400" i="1" baseline="0" dirty="0">
                <a:sym typeface="Symbol" pitchFamily="82" charset="2"/>
              </a:rPr>
              <a:t>c</a:t>
            </a:r>
            <a:r>
              <a:rPr lang="en-US" sz="2400" baseline="0" dirty="0">
                <a:sym typeface="Symbol" pitchFamily="82" charset="2"/>
              </a:rPr>
              <a:t>)</a:t>
            </a:r>
            <a:r>
              <a:rPr lang="en-US" sz="2400" i="1" baseline="0" dirty="0">
                <a:sym typeface="Symbol" pitchFamily="82" charset="2"/>
              </a:rPr>
              <a:t> = </a:t>
            </a:r>
            <a:r>
              <a:rPr lang="en-US" sz="2400" b="1" baseline="0" dirty="0">
                <a:sym typeface="Symbol" pitchFamily="82" charset="2"/>
              </a:rPr>
              <a:t>AI</a:t>
            </a:r>
            <a:r>
              <a:rPr lang="en-US" sz="2400" baseline="0" dirty="0">
                <a:sym typeface="Symbol" pitchFamily="82" charset="2"/>
              </a:rPr>
              <a:t>(</a:t>
            </a:r>
            <a:r>
              <a:rPr lang="en-US" sz="2400" i="1" baseline="0" dirty="0">
                <a:sym typeface="Symbol" pitchFamily="82" charset="2"/>
              </a:rPr>
              <a:t>r</a:t>
            </a:r>
            <a:r>
              <a:rPr lang="en-US" sz="2400" baseline="0" dirty="0">
                <a:sym typeface="Symbol" pitchFamily="82" charset="2"/>
              </a:rPr>
              <a:t>,</a:t>
            </a:r>
            <a:r>
              <a:rPr lang="en-US" sz="2400" i="1" baseline="0" dirty="0">
                <a:sym typeface="Symbol" pitchFamily="82" charset="2"/>
              </a:rPr>
              <a:t>c</a:t>
            </a:r>
            <a:r>
              <a:rPr lang="en-US" sz="2400" baseline="0" dirty="0">
                <a:sym typeface="Symbol" pitchFamily="82" charset="2"/>
              </a:rPr>
              <a:t>)  for all pixel locations (</a:t>
            </a:r>
            <a:r>
              <a:rPr lang="en-US" sz="2400" i="1" baseline="0" dirty="0">
                <a:sym typeface="Symbol" pitchFamily="82" charset="2"/>
              </a:rPr>
              <a:t>r</a:t>
            </a:r>
            <a:r>
              <a:rPr lang="en-US" sz="2400" baseline="0" dirty="0">
                <a:sym typeface="Symbol" pitchFamily="82" charset="2"/>
              </a:rPr>
              <a:t>,</a:t>
            </a:r>
            <a:r>
              <a:rPr lang="en-US" sz="2400" i="1" baseline="0" dirty="0">
                <a:sym typeface="Symbol" pitchFamily="82" charset="2"/>
              </a:rPr>
              <a:t>c</a:t>
            </a:r>
            <a:r>
              <a:rPr lang="en-US" sz="2400" baseline="0" dirty="0">
                <a:sym typeface="Symbol" pitchFamily="82" charset="2"/>
              </a:rPr>
              <a:t>) in image </a:t>
            </a:r>
            <a:r>
              <a:rPr lang="en-US" sz="2400" b="1" baseline="0" dirty="0">
                <a:sym typeface="Symbol" pitchFamily="82" charset="2"/>
              </a:rPr>
              <a:t>I</a:t>
            </a:r>
            <a:r>
              <a:rPr lang="en-US" sz="2400" i="1" baseline="0" dirty="0">
                <a:sym typeface="Symbol" pitchFamily="82" charset="2"/>
              </a:rPr>
              <a:t>.</a:t>
            </a:r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1676400" y="990600"/>
            <a:ext cx="5791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04900"/>
            <a:ext cx="7772400" cy="723900"/>
          </a:xfrm>
        </p:spPr>
        <p:txBody>
          <a:bodyPr/>
          <a:lstStyle/>
          <a:p>
            <a:r>
              <a:rPr lang="en-US" smtClean="0"/>
              <a:t>Color Transformation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97CA7586-1075-4388-B203-86E0F0CA080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graphicFrame>
        <p:nvGraphicFramePr>
          <p:cNvPr id="1228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677105"/>
              </p:ext>
            </p:extLst>
          </p:nvPr>
        </p:nvGraphicFramePr>
        <p:xfrm>
          <a:off x="4292670" y="3225870"/>
          <a:ext cx="4089330" cy="248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3" name="Equation" r:id="rId3" imgW="2336760" imgH="1422360" progId="Equation.DSMT4">
                  <p:embed/>
                </p:oleObj>
              </mc:Choice>
              <mc:Fallback>
                <p:oleObj name="Equation" r:id="rId3" imgW="2336760" imgH="1422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70" y="3225870"/>
                        <a:ext cx="4089330" cy="2489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594693"/>
              </p:ext>
            </p:extLst>
          </p:nvPr>
        </p:nvGraphicFramePr>
        <p:xfrm>
          <a:off x="4292670" y="2590800"/>
          <a:ext cx="33464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4" name="Equation" r:id="rId5" imgW="1803240" imgH="241200" progId="Equation.DSMT4">
                  <p:embed/>
                </p:oleObj>
              </mc:Choice>
              <mc:Fallback>
                <p:oleObj name="Equation" r:id="rId5" imgW="180324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70" y="2590800"/>
                        <a:ext cx="334645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733554"/>
              </p:ext>
            </p:extLst>
          </p:nvPr>
        </p:nvGraphicFramePr>
        <p:xfrm>
          <a:off x="690563" y="2590800"/>
          <a:ext cx="29178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5" name="Equation" r:id="rId7" imgW="1574640" imgH="241200" progId="Equation.DSMT4">
                  <p:embed/>
                </p:oleObj>
              </mc:Choice>
              <mc:Fallback>
                <p:oleObj name="Equation" r:id="rId7" imgW="157464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2590800"/>
                        <a:ext cx="29178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910037"/>
              </p:ext>
            </p:extLst>
          </p:nvPr>
        </p:nvGraphicFramePr>
        <p:xfrm>
          <a:off x="690563" y="3132930"/>
          <a:ext cx="315595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6" name="Equation" r:id="rId9" imgW="1701720" imgH="711000" progId="Equation.DSMT4">
                  <p:embed/>
                </p:oleObj>
              </mc:Choice>
              <mc:Fallback>
                <p:oleObj name="Equation" r:id="rId9" imgW="1701720" imgH="711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3132930"/>
                        <a:ext cx="3155950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353631"/>
              </p:ext>
            </p:extLst>
          </p:nvPr>
        </p:nvGraphicFramePr>
        <p:xfrm>
          <a:off x="690563" y="4548187"/>
          <a:ext cx="2498725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7" name="Equation" r:id="rId11" imgW="1346040" imgH="711000" progId="Equation.DSMT4">
                  <p:embed/>
                </p:oleObj>
              </mc:Choice>
              <mc:Fallback>
                <p:oleObj name="Equation" r:id="rId11" imgW="1346040" imgH="711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4548187"/>
                        <a:ext cx="2498725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8" name="Line 8"/>
          <p:cNvSpPr>
            <a:spLocks noChangeShapeType="1"/>
          </p:cNvSpPr>
          <p:nvPr/>
        </p:nvSpPr>
        <p:spPr bwMode="auto">
          <a:xfrm>
            <a:off x="3962400" y="2457450"/>
            <a:ext cx="0" cy="3429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889" name="Line 9"/>
          <p:cNvSpPr>
            <a:spLocks noChangeShapeType="1"/>
          </p:cNvSpPr>
          <p:nvPr/>
        </p:nvSpPr>
        <p:spPr bwMode="auto">
          <a:xfrm>
            <a:off x="533400" y="1981200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3"/>
          <p:cNvSpPr txBox="1">
            <a:spLocks noChangeArrowheads="1"/>
          </p:cNvSpPr>
          <p:nvPr/>
        </p:nvSpPr>
        <p:spPr bwMode="auto">
          <a:xfrm>
            <a:off x="838200" y="1905000"/>
            <a:ext cx="73914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/>
              <a:t>The inverse transform </a:t>
            </a:r>
            <a:r>
              <a:rPr lang="en-US" sz="2400" baseline="0" dirty="0">
                <a:sym typeface="Symbol" pitchFamily="82" charset="2"/>
              </a:rPr>
              <a:t></a:t>
            </a:r>
            <a:r>
              <a:rPr lang="en-US" sz="2400" baseline="30000" dirty="0">
                <a:sym typeface="Symbol" pitchFamily="82" charset="2"/>
              </a:rPr>
              <a:t>-1</a:t>
            </a:r>
            <a:r>
              <a:rPr lang="en-US" sz="2400" baseline="0" dirty="0">
                <a:sym typeface="Symbol" pitchFamily="82" charset="2"/>
              </a:rPr>
              <a:t> (if it exists) maps the discolored image, </a:t>
            </a:r>
            <a:r>
              <a:rPr lang="en-US" sz="2400" b="1" baseline="0" dirty="0">
                <a:sym typeface="Symbol" pitchFamily="82" charset="2"/>
              </a:rPr>
              <a:t>J</a:t>
            </a:r>
            <a:r>
              <a:rPr lang="en-US" sz="2400" baseline="0" dirty="0">
                <a:sym typeface="Symbol" pitchFamily="82" charset="2"/>
              </a:rPr>
              <a:t>, back into the correctly colored version, </a:t>
            </a:r>
            <a:r>
              <a:rPr lang="en-US" sz="2400" b="1" baseline="0" dirty="0">
                <a:sym typeface="Symbol" pitchFamily="82" charset="2"/>
              </a:rPr>
              <a:t>I</a:t>
            </a:r>
            <a:r>
              <a:rPr lang="en-US" sz="2400" baseline="0" dirty="0">
                <a:sym typeface="Symbol" pitchFamily="82" charset="2"/>
              </a:rPr>
              <a:t>, </a:t>
            </a:r>
            <a:r>
              <a:rPr lang="en-US" sz="2400" i="1" baseline="0" dirty="0">
                <a:sym typeface="Symbol" pitchFamily="82" charset="2"/>
              </a:rPr>
              <a:t>i</a:t>
            </a:r>
            <a:r>
              <a:rPr lang="en-US" sz="2400" baseline="0" dirty="0">
                <a:sym typeface="Symbol" pitchFamily="82" charset="2"/>
              </a:rPr>
              <a:t>.</a:t>
            </a:r>
            <a:r>
              <a:rPr lang="en-US" sz="2400" i="1" baseline="0" dirty="0">
                <a:sym typeface="Symbol" pitchFamily="82" charset="2"/>
              </a:rPr>
              <a:t>e</a:t>
            </a:r>
            <a:r>
              <a:rPr lang="en-US" sz="2400" baseline="0" dirty="0">
                <a:sym typeface="Symbol" pitchFamily="82" charset="2"/>
              </a:rPr>
              <a:t>., </a:t>
            </a:r>
            <a:r>
              <a:rPr lang="en-US" sz="2400" b="1" baseline="0" dirty="0">
                <a:sym typeface="Symbol" pitchFamily="82" charset="2"/>
              </a:rPr>
              <a:t>I</a:t>
            </a:r>
            <a:r>
              <a:rPr lang="en-US" sz="2400" i="1" baseline="0" dirty="0">
                <a:latin typeface="French Script MT" pitchFamily="66" charset="0"/>
                <a:sym typeface="Symbol" pitchFamily="82" charset="2"/>
              </a:rPr>
              <a:t> </a:t>
            </a:r>
            <a:r>
              <a:rPr lang="en-US" sz="2400" i="1" baseline="0" dirty="0">
                <a:sym typeface="Symbol" pitchFamily="82" charset="2"/>
              </a:rPr>
              <a:t>=</a:t>
            </a:r>
            <a:r>
              <a:rPr lang="en-US" sz="2400" i="1" baseline="0" dirty="0">
                <a:latin typeface="French Script MT" pitchFamily="66" charset="0"/>
                <a:sym typeface="Symbol" pitchFamily="82" charset="2"/>
              </a:rPr>
              <a:t> </a:t>
            </a:r>
            <a:r>
              <a:rPr lang="en-US" sz="2400" baseline="0" dirty="0">
                <a:sym typeface="Symbol" pitchFamily="82" charset="2"/>
              </a:rPr>
              <a:t></a:t>
            </a:r>
            <a:r>
              <a:rPr lang="en-US" sz="2400" baseline="30000" dirty="0">
                <a:sym typeface="Symbol" pitchFamily="82" charset="2"/>
              </a:rPr>
              <a:t>-1</a:t>
            </a:r>
            <a:r>
              <a:rPr lang="en-US" sz="2400" baseline="0" dirty="0">
                <a:sym typeface="Symbol" pitchFamily="82" charset="2"/>
              </a:rPr>
              <a:t>[ </a:t>
            </a:r>
            <a:r>
              <a:rPr lang="en-US" sz="2400" b="1" baseline="0" dirty="0">
                <a:sym typeface="Symbol" pitchFamily="82" charset="2"/>
              </a:rPr>
              <a:t>J</a:t>
            </a:r>
            <a:r>
              <a:rPr lang="en-US" sz="2400" i="1" baseline="0" dirty="0">
                <a:sym typeface="Symbol" pitchFamily="82" charset="2"/>
              </a:rPr>
              <a:t> </a:t>
            </a:r>
            <a:r>
              <a:rPr lang="en-US" sz="2400" baseline="0" dirty="0">
                <a:sym typeface="Symbol" pitchFamily="82" charset="2"/>
              </a:rPr>
              <a:t>].  If  is linear then it is represented by the inverse of matrix </a:t>
            </a:r>
            <a:r>
              <a:rPr lang="en-US" sz="2400" b="1" baseline="0" dirty="0">
                <a:sym typeface="Symbol" pitchFamily="82" charset="2"/>
              </a:rPr>
              <a:t>A</a:t>
            </a:r>
            <a:r>
              <a:rPr lang="en-US" sz="2400" baseline="0" dirty="0">
                <a:sym typeface="Symbol" pitchFamily="82" charset="2"/>
              </a:rPr>
              <a:t>:</a:t>
            </a:r>
          </a:p>
        </p:txBody>
      </p:sp>
      <p:graphicFrame>
        <p:nvGraphicFramePr>
          <p:cNvPr id="12390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470363"/>
              </p:ext>
            </p:extLst>
          </p:nvPr>
        </p:nvGraphicFramePr>
        <p:xfrm>
          <a:off x="1184275" y="3638550"/>
          <a:ext cx="6775450" cy="240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0" name="Equation" r:id="rId3" imgW="3466800" imgH="1231560" progId="Equation.DSMT4">
                  <p:embed/>
                </p:oleObj>
              </mc:Choice>
              <mc:Fallback>
                <p:oleObj name="Equation" r:id="rId3" imgW="3466800" imgH="12315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3638550"/>
                        <a:ext cx="6775450" cy="240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104900"/>
            <a:ext cx="7772400" cy="723900"/>
          </a:xfrm>
        </p:spPr>
        <p:txBody>
          <a:bodyPr/>
          <a:lstStyle/>
          <a:p>
            <a:r>
              <a:rPr lang="en-US" smtClean="0"/>
              <a:t>Color Transformation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2742830B-B002-4E0E-9AB7-3D30745B6E6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4" name="Text Box 7"/>
          <p:cNvSpPr txBox="1">
            <a:spLocks noChangeArrowheads="1"/>
          </p:cNvSpPr>
          <p:nvPr/>
        </p:nvSpPr>
        <p:spPr bwMode="auto">
          <a:xfrm>
            <a:off x="762000" y="1905000"/>
            <a:ext cx="73914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/>
              <a:t>Assume we know </a:t>
            </a:r>
            <a:r>
              <a:rPr lang="en-US" sz="2400" i="1" baseline="0" dirty="0"/>
              <a:t>n</a:t>
            </a:r>
            <a:r>
              <a:rPr lang="en-US" sz="2400" baseline="0" dirty="0"/>
              <a:t> colors in the discolored image, </a:t>
            </a:r>
            <a:r>
              <a:rPr lang="en-US" sz="2400" b="1" baseline="0" dirty="0"/>
              <a:t>J</a:t>
            </a:r>
            <a:r>
              <a:rPr lang="en-US" sz="2400" baseline="0" dirty="0"/>
              <a:t>, that correspond to another set of </a:t>
            </a:r>
            <a:r>
              <a:rPr lang="en-US" sz="2400" i="1" baseline="0" dirty="0"/>
              <a:t>n</a:t>
            </a:r>
            <a:r>
              <a:rPr lang="en-US" sz="2400" baseline="0" dirty="0"/>
              <a:t> colors (that we also know) in the original image, </a:t>
            </a:r>
            <a:r>
              <a:rPr lang="en-US" sz="2400" b="1" baseline="0" dirty="0"/>
              <a:t>I</a:t>
            </a:r>
            <a:r>
              <a:rPr lang="en-US" sz="2400" i="1" baseline="0" dirty="0"/>
              <a:t>.</a:t>
            </a:r>
            <a:r>
              <a:rPr lang="en-US" sz="2400" baseline="0" dirty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2489" y="3225800"/>
            <a:ext cx="1637975" cy="2886075"/>
            <a:chOff x="852489" y="3225800"/>
            <a:chExt cx="1637975" cy="2886075"/>
          </a:xfrm>
        </p:grpSpPr>
        <p:graphicFrame>
          <p:nvGraphicFramePr>
            <p:cNvPr id="12493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1008734"/>
                </p:ext>
              </p:extLst>
            </p:nvPr>
          </p:nvGraphicFramePr>
          <p:xfrm>
            <a:off x="852489" y="3225800"/>
            <a:ext cx="1637975" cy="1739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02" name="Equation" r:id="rId3" imgW="1231560" imgH="1307880" progId="Equation.DSMT4">
                    <p:embed/>
                  </p:oleObj>
                </mc:Choice>
                <mc:Fallback>
                  <p:oleObj name="Equation" r:id="rId3" imgW="1231560" imgH="130788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2489" y="3225800"/>
                          <a:ext cx="1637975" cy="1739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35" name="Text Box 8"/>
            <p:cNvSpPr txBox="1">
              <a:spLocks noChangeArrowheads="1"/>
            </p:cNvSpPr>
            <p:nvPr/>
          </p:nvSpPr>
          <p:spPr bwMode="auto">
            <a:xfrm>
              <a:off x="1206339" y="5105400"/>
              <a:ext cx="930275" cy="100647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>
              <a:outerShdw blurRad="38100" dist="63500" dir="2700000" algn="ctr" rotWithShape="0">
                <a:schemeClr val="tx1">
                  <a:alpha val="25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000" baseline="0" dirty="0">
                  <a:latin typeface="Comic Sans MS" pitchFamily="66" charset="0"/>
                </a:rPr>
                <a:t>known wrong colors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73839" y="3225800"/>
            <a:ext cx="1621217" cy="2886075"/>
            <a:chOff x="6573839" y="3225800"/>
            <a:chExt cx="1621217" cy="2886075"/>
          </a:xfrm>
        </p:grpSpPr>
        <p:graphicFrame>
          <p:nvGraphicFramePr>
            <p:cNvPr id="12493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609806"/>
                </p:ext>
              </p:extLst>
            </p:nvPr>
          </p:nvGraphicFramePr>
          <p:xfrm>
            <a:off x="6573839" y="3225800"/>
            <a:ext cx="1621217" cy="1739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03" name="Equation" r:id="rId5" imgW="1218960" imgH="1307880" progId="Equation.DSMT4">
                    <p:embed/>
                  </p:oleObj>
                </mc:Choice>
                <mc:Fallback>
                  <p:oleObj name="Equation" r:id="rId5" imgW="1218960" imgH="130788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3839" y="3225800"/>
                          <a:ext cx="1621217" cy="1739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36" name="Text Box 9"/>
            <p:cNvSpPr txBox="1">
              <a:spLocks noChangeArrowheads="1"/>
            </p:cNvSpPr>
            <p:nvPr/>
          </p:nvSpPr>
          <p:spPr bwMode="auto">
            <a:xfrm>
              <a:off x="6843110" y="5105400"/>
              <a:ext cx="1082675" cy="100647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>
              <a:outerShdw blurRad="38100" dist="63500" dir="2700000" algn="ctr" rotWithShape="0">
                <a:schemeClr val="tx1">
                  <a:alpha val="25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000" baseline="0">
                  <a:latin typeface="Comic Sans MS" pitchFamily="66" charset="0"/>
                </a:rPr>
                <a:t>known correct colors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27312" y="3346380"/>
            <a:ext cx="2209680" cy="2765495"/>
            <a:chOff x="3399691" y="3346380"/>
            <a:chExt cx="2209680" cy="2765495"/>
          </a:xfrm>
        </p:grpSpPr>
        <p:graphicFrame>
          <p:nvGraphicFramePr>
            <p:cNvPr id="124932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0745612"/>
                </p:ext>
              </p:extLst>
            </p:nvPr>
          </p:nvGraphicFramePr>
          <p:xfrm>
            <a:off x="3399691" y="3346380"/>
            <a:ext cx="2209680" cy="1498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04" name="Equation" r:id="rId7" imgW="1104840" imgH="749160" progId="Equation.DSMT4">
                    <p:embed/>
                  </p:oleObj>
                </mc:Choice>
                <mc:Fallback>
                  <p:oleObj name="Equation" r:id="rId7" imgW="1104840" imgH="74916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9691" y="3346380"/>
                          <a:ext cx="2209680" cy="1498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3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0368770"/>
                </p:ext>
              </p:extLst>
            </p:nvPr>
          </p:nvGraphicFramePr>
          <p:xfrm>
            <a:off x="3710781" y="4941888"/>
            <a:ext cx="1587500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05" name="Equation" r:id="rId9" imgW="901440" imgH="203040" progId="Equation.DSMT4">
                    <p:embed/>
                  </p:oleObj>
                </mc:Choice>
                <mc:Fallback>
                  <p:oleObj name="Equation" r:id="rId9" imgW="901440" imgH="20304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0781" y="4941888"/>
                          <a:ext cx="1587500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37" name="Text Box 10"/>
            <p:cNvSpPr txBox="1">
              <a:spLocks noChangeArrowheads="1"/>
            </p:cNvSpPr>
            <p:nvPr/>
          </p:nvSpPr>
          <p:spPr bwMode="auto">
            <a:xfrm>
              <a:off x="3475831" y="5410200"/>
              <a:ext cx="2057400" cy="70167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>
              <a:outerShdw blurRad="38100" dist="63500" dir="2700000" algn="ctr" rotWithShape="0">
                <a:schemeClr val="tx1">
                  <a:alpha val="25000"/>
                </a:schemeClr>
              </a:outerShdw>
            </a:effectLst>
            <a:extLst/>
          </p:spPr>
          <p:txBody>
            <a:bodyPr>
              <a:spAutoFit/>
            </a:bodyPr>
            <a:lstStyle>
              <a:lvl1pPr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000" baseline="0">
                  <a:latin typeface="Comic Sans MS" pitchFamily="66" charset="0"/>
                </a:rPr>
                <a:t>known correspondence</a:t>
              </a:r>
            </a:p>
          </p:txBody>
        </p:sp>
      </p:grpSp>
      <p:sp>
        <p:nvSpPr>
          <p:cNvPr id="124938" name="Rectangle 1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6324600" cy="723900"/>
          </a:xfrm>
          <a:noFill/>
        </p:spPr>
        <p:txBody>
          <a:bodyPr/>
          <a:lstStyle/>
          <a:p>
            <a:r>
              <a:rPr lang="en-US" smtClean="0"/>
              <a:t>Color Correction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D27F3764-2118-4D53-906C-B3B5AED5B27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3"/>
          <p:cNvSpPr txBox="1">
            <a:spLocks noChangeArrowheads="1"/>
          </p:cNvSpPr>
          <p:nvPr/>
        </p:nvSpPr>
        <p:spPr bwMode="auto">
          <a:xfrm>
            <a:off x="1314450" y="2241550"/>
            <a:ext cx="65151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/>
              <a:t>To remap the discolored image so that the result matches the original image in a linearly optimal way, we need to find the matrix, </a:t>
            </a:r>
            <a:r>
              <a:rPr lang="en-US" sz="2400" b="1" baseline="0" dirty="0"/>
              <a:t>A</a:t>
            </a:r>
            <a:r>
              <a:rPr lang="en-US" sz="2400" baseline="0" dirty="0"/>
              <a:t>, that minimizes</a:t>
            </a:r>
          </a:p>
        </p:txBody>
      </p:sp>
      <p:graphicFrame>
        <p:nvGraphicFramePr>
          <p:cNvPr id="12595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01094"/>
              </p:ext>
            </p:extLst>
          </p:nvPr>
        </p:nvGraphicFramePr>
        <p:xfrm>
          <a:off x="2444750" y="3733800"/>
          <a:ext cx="4257675" cy="202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48" name="Equation" r:id="rId3" imgW="2705040" imgH="1282680" progId="Equation.DSMT4">
                  <p:embed/>
                </p:oleObj>
              </mc:Choice>
              <mc:Fallback>
                <p:oleObj name="Equation" r:id="rId3" imgW="2705040" imgH="1282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0" y="3733800"/>
                        <a:ext cx="4257675" cy="202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6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4724400" cy="723900"/>
          </a:xfrm>
          <a:noFill/>
        </p:spPr>
        <p:txBody>
          <a:bodyPr/>
          <a:lstStyle/>
          <a:p>
            <a:r>
              <a:rPr lang="en-US" smtClean="0"/>
              <a:t>Color Correction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4821BA54-EEEC-4E62-8540-650A11E39AC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29 September 2016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E92C189-CF5C-47CF-B8D9-8560B0838E3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1999-2016 by Richard Alan Peters II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9460" name="Picture 4" descr="Dave &amp; IA 50%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41325" y="5791200"/>
            <a:ext cx="824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 marL="287338" indent="-2873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baseline="0" dirty="0">
                <a:solidFill>
                  <a:srgbClr val="000000"/>
                </a:solidFill>
              </a:rPr>
              <a:t>David Peters, producer, and representatives of the IA, The International Alliance of Theatrical Stage </a:t>
            </a:r>
            <a:r>
              <a:rPr lang="en-US" sz="1200" baseline="0" dirty="0" smtClean="0">
                <a:solidFill>
                  <a:srgbClr val="000000"/>
                </a:solidFill>
              </a:rPr>
              <a:t>Employees, Moving </a:t>
            </a:r>
            <a:r>
              <a:rPr lang="en-US" sz="1200" baseline="0" dirty="0">
                <a:solidFill>
                  <a:srgbClr val="000000"/>
                </a:solidFill>
              </a:rPr>
              <a:t>Picture Technicians, Artists and Allied Crafts, on the set of </a:t>
            </a:r>
            <a:r>
              <a:rPr lang="en-US" sz="1200" i="1" baseline="0" dirty="0">
                <a:solidFill>
                  <a:srgbClr val="000000"/>
                </a:solidFill>
              </a:rPr>
              <a:t>Frozen Impact</a:t>
            </a:r>
            <a:r>
              <a:rPr lang="en-US" sz="1200" baseline="0" dirty="0">
                <a:solidFill>
                  <a:srgbClr val="000000"/>
                </a:solidFill>
              </a:rPr>
              <a:t> (</a:t>
            </a:r>
            <a:r>
              <a:rPr lang="en-US" sz="1200" baseline="0" dirty="0" err="1">
                <a:solidFill>
                  <a:srgbClr val="000000"/>
                </a:solidFill>
              </a:rPr>
              <a:t>PorchLight</a:t>
            </a:r>
            <a:r>
              <a:rPr lang="en-US" sz="1200" baseline="0" dirty="0">
                <a:solidFill>
                  <a:srgbClr val="000000"/>
                </a:solidFill>
              </a:rPr>
              <a:t> Entertainment, 2003).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aseline="0" dirty="0">
                <a:solidFill>
                  <a:srgbClr val="000000"/>
                </a:solidFill>
                <a:latin typeface="Comic Sans MS" pitchFamily="66" charset="0"/>
              </a:rPr>
              <a:t>original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2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3"/>
          <p:cNvSpPr txBox="1">
            <a:spLocks noChangeArrowheads="1"/>
          </p:cNvSpPr>
          <p:nvPr/>
        </p:nvSpPr>
        <p:spPr bwMode="auto">
          <a:xfrm>
            <a:off x="685800" y="2026369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/>
              <a:t>To find the solution of this problem, let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73230" y="2681138"/>
            <a:ext cx="5997540" cy="1333080"/>
            <a:chOff x="1066800" y="2715045"/>
            <a:chExt cx="5997540" cy="1333080"/>
          </a:xfrm>
        </p:grpSpPr>
        <p:graphicFrame>
          <p:nvGraphicFramePr>
            <p:cNvPr id="126987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0849637"/>
                </p:ext>
              </p:extLst>
            </p:nvPr>
          </p:nvGraphicFramePr>
          <p:xfrm>
            <a:off x="1066800" y="2715045"/>
            <a:ext cx="2622060" cy="1333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254" name="Equation" r:id="rId3" imgW="1498320" imgH="761760" progId="Equation.DSMT4">
                    <p:embed/>
                  </p:oleObj>
                </mc:Choice>
                <mc:Fallback>
                  <p:oleObj name="Equation" r:id="rId3" imgW="1498320" imgH="76176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2715045"/>
                          <a:ext cx="2622060" cy="1333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988" name="Text Box 5"/>
            <p:cNvSpPr txBox="1">
              <a:spLocks noChangeArrowheads="1"/>
            </p:cNvSpPr>
            <p:nvPr/>
          </p:nvSpPr>
          <p:spPr bwMode="auto">
            <a:xfrm>
              <a:off x="3742286" y="3107895"/>
              <a:ext cx="623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baseline="0"/>
                <a:t>and</a:t>
              </a:r>
            </a:p>
          </p:txBody>
        </p:sp>
        <p:graphicFrame>
          <p:nvGraphicFramePr>
            <p:cNvPr id="12698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175580"/>
                </p:ext>
              </p:extLst>
            </p:nvPr>
          </p:nvGraphicFramePr>
          <p:xfrm>
            <a:off x="4419600" y="2715045"/>
            <a:ext cx="2644740" cy="1333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255" name="Equation" r:id="rId5" imgW="1511280" imgH="761760" progId="Equation.DSMT4">
                    <p:embed/>
                  </p:oleObj>
                </mc:Choice>
                <mc:Fallback>
                  <p:oleObj name="Equation" r:id="rId5" imgW="1511280" imgH="76176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9600" y="2715045"/>
                          <a:ext cx="2644740" cy="1333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6980" name="Text Box 7"/>
          <p:cNvSpPr txBox="1">
            <a:spLocks noChangeArrowheads="1"/>
          </p:cNvSpPr>
          <p:nvPr/>
        </p:nvSpPr>
        <p:spPr bwMode="auto">
          <a:xfrm>
            <a:off x="685800" y="4211787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/>
              <a:t>Then </a:t>
            </a:r>
            <a:r>
              <a:rPr lang="en-US" sz="2400" b="1" baseline="0"/>
              <a:t>X</a:t>
            </a:r>
            <a:r>
              <a:rPr lang="en-US" sz="2400" baseline="0"/>
              <a:t> and </a:t>
            </a:r>
            <a:r>
              <a:rPr lang="en-US" sz="2400" b="1" baseline="0"/>
              <a:t>Y</a:t>
            </a:r>
            <a:r>
              <a:rPr lang="en-US" sz="2400" baseline="0"/>
              <a:t> are known 3</a:t>
            </a:r>
            <a:r>
              <a:rPr lang="en-US" sz="2400" baseline="0">
                <a:sym typeface="Symbol" pitchFamily="82" charset="2"/>
              </a:rPr>
              <a:t></a:t>
            </a:r>
            <a:r>
              <a:rPr lang="en-US" sz="2400" i="1" baseline="0"/>
              <a:t>n</a:t>
            </a:r>
            <a:r>
              <a:rPr lang="en-US" sz="2400" baseline="0"/>
              <a:t> matrices such that</a:t>
            </a:r>
          </a:p>
        </p:txBody>
      </p:sp>
      <p:graphicFrame>
        <p:nvGraphicFramePr>
          <p:cNvPr id="12698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51912"/>
              </p:ext>
            </p:extLst>
          </p:nvPr>
        </p:nvGraphicFramePr>
        <p:xfrm>
          <a:off x="3706813" y="4866556"/>
          <a:ext cx="173037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56" name="Equation" r:id="rId7" imgW="685800" imgH="228600" progId="Equation.DSMT4">
                  <p:embed/>
                </p:oleObj>
              </mc:Choice>
              <mc:Fallback>
                <p:oleObj name="Equation" r:id="rId7" imgW="6858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4866556"/>
                        <a:ext cx="173037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2" name="Text Box 9"/>
          <p:cNvSpPr txBox="1">
            <a:spLocks noChangeArrowheads="1"/>
          </p:cNvSpPr>
          <p:nvPr/>
        </p:nvSpPr>
        <p:spPr bwMode="auto">
          <a:xfrm>
            <a:off x="685800" y="5641975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/>
              <a:t>where </a:t>
            </a:r>
            <a:r>
              <a:rPr lang="en-US" sz="2400" b="1" baseline="0"/>
              <a:t>A</a:t>
            </a:r>
            <a:r>
              <a:rPr lang="en-US" sz="2400" baseline="0"/>
              <a:t> is the 3</a:t>
            </a:r>
            <a:r>
              <a:rPr lang="en-US" sz="2400" baseline="0">
                <a:sym typeface="Symbol" pitchFamily="82" charset="2"/>
              </a:rPr>
              <a:t></a:t>
            </a:r>
            <a:r>
              <a:rPr lang="en-US" sz="2400" baseline="0"/>
              <a:t>3 matrix that we want to find.</a:t>
            </a:r>
          </a:p>
        </p:txBody>
      </p:sp>
      <p:sp>
        <p:nvSpPr>
          <p:cNvPr id="126983" name="Rectangle 11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4343400" cy="723900"/>
          </a:xfrm>
          <a:noFill/>
        </p:spPr>
        <p:txBody>
          <a:bodyPr/>
          <a:lstStyle/>
          <a:p>
            <a:r>
              <a:rPr lang="en-US" smtClean="0"/>
              <a:t>Color Correction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863DC716-E572-4C54-8895-1A99DFC4A7A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3"/>
          <p:cNvSpPr txBox="1">
            <a:spLocks noChangeArrowheads="1"/>
          </p:cNvSpPr>
          <p:nvPr/>
        </p:nvSpPr>
        <p:spPr bwMode="auto">
          <a:xfrm>
            <a:off x="685800" y="2068513"/>
            <a:ext cx="7772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/>
              <a:t>The linearly optimal solution is the least mean squared solution that is given by</a:t>
            </a:r>
          </a:p>
        </p:txBody>
      </p:sp>
      <p:sp>
        <p:nvSpPr>
          <p:cNvPr id="121859" name="Text Box 4"/>
          <p:cNvSpPr txBox="1">
            <a:spLocks noChangeArrowheads="1"/>
          </p:cNvSpPr>
          <p:nvPr/>
        </p:nvSpPr>
        <p:spPr bwMode="auto">
          <a:xfrm>
            <a:off x="685800" y="4086225"/>
            <a:ext cx="662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400" baseline="0" dirty="0" smtClean="0"/>
              <a:t>where </a:t>
            </a:r>
            <a:r>
              <a:rPr lang="en-US" sz="2400" b="1" baseline="0" dirty="0" smtClean="0"/>
              <a:t>X</a:t>
            </a:r>
            <a:r>
              <a:rPr lang="en-US" sz="2400" baseline="30000" dirty="0" smtClean="0"/>
              <a:t> </a:t>
            </a:r>
            <a:r>
              <a:rPr lang="en-US" sz="2400" baseline="30000" dirty="0" smtClean="0">
                <a:latin typeface="+mn-lt"/>
              </a:rPr>
              <a:t>T</a:t>
            </a:r>
            <a:r>
              <a:rPr lang="en-US" sz="2400" baseline="0" dirty="0" smtClean="0"/>
              <a:t> represents the transpose of matrix </a:t>
            </a:r>
            <a:r>
              <a:rPr lang="en-US" sz="2400" b="1" baseline="0" dirty="0" smtClean="0"/>
              <a:t>X</a:t>
            </a:r>
            <a:r>
              <a:rPr lang="en-US" sz="2400" i="1" baseline="0" dirty="0" smtClean="0"/>
              <a:t>.</a:t>
            </a:r>
          </a:p>
        </p:txBody>
      </p:sp>
      <p:graphicFrame>
        <p:nvGraphicFramePr>
          <p:cNvPr id="12800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32843"/>
              </p:ext>
            </p:extLst>
          </p:nvPr>
        </p:nvGraphicFramePr>
        <p:xfrm>
          <a:off x="1858963" y="2951163"/>
          <a:ext cx="475932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4" name="Equation" r:id="rId3" imgW="1498320" imgH="304560" progId="Equation.DSMT4">
                  <p:embed/>
                </p:oleObj>
              </mc:Choice>
              <mc:Fallback>
                <p:oleObj name="Equation" r:id="rId3" imgW="1498320" imgH="3045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2951163"/>
                        <a:ext cx="4759325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5" name="Text Box 6"/>
          <p:cNvSpPr txBox="1">
            <a:spLocks noChangeArrowheads="1"/>
          </p:cNvSpPr>
          <p:nvPr/>
        </p:nvSpPr>
        <p:spPr bwMode="auto">
          <a:xfrm>
            <a:off x="685800" y="481965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/>
              <a:t>Notes:</a:t>
            </a:r>
            <a:endParaRPr lang="en-US" sz="2400" i="1" baseline="0"/>
          </a:p>
        </p:txBody>
      </p:sp>
      <p:sp>
        <p:nvSpPr>
          <p:cNvPr id="128006" name="Text Box 7"/>
          <p:cNvSpPr txBox="1">
            <a:spLocks noChangeArrowheads="1"/>
          </p:cNvSpPr>
          <p:nvPr/>
        </p:nvSpPr>
        <p:spPr bwMode="auto">
          <a:xfrm>
            <a:off x="1981200" y="4819650"/>
            <a:ext cx="66294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400" baseline="0" dirty="0"/>
              <a:t> </a:t>
            </a:r>
            <a:r>
              <a:rPr lang="en-US" sz="2400" i="1" baseline="0" dirty="0"/>
              <a:t>n</a:t>
            </a:r>
            <a:r>
              <a:rPr lang="en-US" sz="2400" baseline="0" dirty="0"/>
              <a:t>, the number of color pairs, must be </a:t>
            </a:r>
            <a:r>
              <a:rPr lang="en-US" sz="2400" baseline="0" dirty="0">
                <a:sym typeface="Symbol" pitchFamily="82" charset="2"/>
              </a:rPr>
              <a:t> </a:t>
            </a:r>
            <a:r>
              <a:rPr lang="en-US" sz="2400" baseline="0" dirty="0"/>
              <a:t>3,</a:t>
            </a:r>
          </a:p>
          <a:p>
            <a:pPr>
              <a:buFontTx/>
              <a:buAutoNum type="arabicPeriod"/>
            </a:pPr>
            <a:r>
              <a:rPr lang="en-US" sz="2400" baseline="0" dirty="0"/>
              <a:t> </a:t>
            </a:r>
            <a:r>
              <a:rPr lang="en-US" sz="2400" b="1" baseline="0" dirty="0"/>
              <a:t>X</a:t>
            </a:r>
            <a:r>
              <a:rPr lang="en-US" sz="2400" b="1" baseline="0" dirty="0">
                <a:solidFill>
                  <a:srgbClr val="000000"/>
                </a:solidFill>
              </a:rPr>
              <a:t>X</a:t>
            </a:r>
            <a:r>
              <a:rPr lang="en-US" sz="2400" baseline="30000" dirty="0">
                <a:solidFill>
                  <a:srgbClr val="000000"/>
                </a:solidFill>
              </a:rPr>
              <a:t> </a:t>
            </a:r>
            <a:r>
              <a:rPr lang="en-US" sz="2400" baseline="30000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baseline="0" dirty="0"/>
              <a:t> must be invertible, </a:t>
            </a:r>
            <a:r>
              <a:rPr lang="en-US" sz="2400" i="1" baseline="0" dirty="0"/>
              <a:t>i</a:t>
            </a:r>
            <a:r>
              <a:rPr lang="en-US" sz="2400" baseline="0" dirty="0"/>
              <a:t>.</a:t>
            </a:r>
            <a:r>
              <a:rPr lang="en-US" sz="2400" i="1" baseline="0" dirty="0"/>
              <a:t>e</a:t>
            </a:r>
            <a:r>
              <a:rPr lang="en-US" sz="2400" baseline="0" dirty="0"/>
              <a:t>., </a:t>
            </a:r>
            <a:r>
              <a:rPr lang="en-US" sz="2400" baseline="0" dirty="0">
                <a:cs typeface="Arial" charset="0"/>
              </a:rPr>
              <a:t>rank(</a:t>
            </a:r>
            <a:r>
              <a:rPr lang="en-US" sz="2400" b="1" baseline="0" dirty="0"/>
              <a:t>X</a:t>
            </a:r>
            <a:r>
              <a:rPr lang="en-US" sz="2400" b="1" baseline="0" dirty="0">
                <a:solidFill>
                  <a:srgbClr val="000000"/>
                </a:solidFill>
              </a:rPr>
              <a:t>X</a:t>
            </a:r>
            <a:r>
              <a:rPr lang="en-US" sz="2400" baseline="30000" dirty="0">
                <a:solidFill>
                  <a:srgbClr val="000000"/>
                </a:solidFill>
              </a:rPr>
              <a:t> </a:t>
            </a:r>
            <a:r>
              <a:rPr lang="en-US" sz="2400" baseline="30000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i="1" baseline="30000" dirty="0"/>
              <a:t> </a:t>
            </a:r>
            <a:r>
              <a:rPr lang="en-US" sz="2400" baseline="0" dirty="0">
                <a:cs typeface="Arial" charset="0"/>
              </a:rPr>
              <a:t>) = 3,</a:t>
            </a:r>
          </a:p>
          <a:p>
            <a:pPr>
              <a:buFontTx/>
              <a:buAutoNum type="arabicPeriod"/>
            </a:pPr>
            <a:r>
              <a:rPr lang="en-US" sz="2400" baseline="0" dirty="0">
                <a:cs typeface="Arial" charset="0"/>
              </a:rPr>
              <a:t> If n=3, then </a:t>
            </a:r>
            <a:r>
              <a:rPr lang="en-US" sz="2400" b="1" baseline="0" dirty="0">
                <a:solidFill>
                  <a:srgbClr val="000000"/>
                </a:solidFill>
              </a:rPr>
              <a:t>X</a:t>
            </a:r>
            <a:r>
              <a:rPr lang="en-US" sz="2400" baseline="30000" dirty="0">
                <a:solidFill>
                  <a:srgbClr val="000000"/>
                </a:solidFill>
              </a:rPr>
              <a:t> </a:t>
            </a:r>
            <a:r>
              <a:rPr lang="en-US" sz="2400" baseline="30000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baseline="0" dirty="0">
                <a:cs typeface="Arial" charset="0"/>
              </a:rPr>
              <a:t>(</a:t>
            </a:r>
            <a:r>
              <a:rPr lang="en-US" sz="2400" b="1" baseline="0" dirty="0"/>
              <a:t>X</a:t>
            </a:r>
            <a:r>
              <a:rPr lang="en-US" sz="2400" b="1" baseline="0" dirty="0">
                <a:solidFill>
                  <a:srgbClr val="000000"/>
                </a:solidFill>
              </a:rPr>
              <a:t>X</a:t>
            </a:r>
            <a:r>
              <a:rPr lang="en-US" sz="2400" baseline="30000" dirty="0">
                <a:solidFill>
                  <a:srgbClr val="000000"/>
                </a:solidFill>
              </a:rPr>
              <a:t> </a:t>
            </a:r>
            <a:r>
              <a:rPr lang="en-US" sz="2400" baseline="30000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baseline="0" dirty="0">
                <a:cs typeface="Arial" charset="0"/>
              </a:rPr>
              <a:t>)</a:t>
            </a:r>
            <a:r>
              <a:rPr lang="en-US" sz="2400" baseline="30000" dirty="0">
                <a:cs typeface="Arial" charset="0"/>
              </a:rPr>
              <a:t>-1</a:t>
            </a:r>
            <a:r>
              <a:rPr lang="en-US" sz="2400" baseline="0" dirty="0">
                <a:cs typeface="Arial" charset="0"/>
              </a:rPr>
              <a:t> = </a:t>
            </a:r>
            <a:r>
              <a:rPr lang="en-US" sz="2400" b="1" baseline="0" dirty="0"/>
              <a:t>X</a:t>
            </a:r>
            <a:r>
              <a:rPr lang="en-US" sz="2400" i="1" baseline="30000" dirty="0"/>
              <a:t> </a:t>
            </a:r>
            <a:r>
              <a:rPr lang="en-US" sz="2400" baseline="30000" dirty="0"/>
              <a:t>-1</a:t>
            </a:r>
            <a:r>
              <a:rPr lang="en-US" sz="2400" i="1" baseline="0" dirty="0"/>
              <a:t>.</a:t>
            </a:r>
            <a:endParaRPr lang="en-US" sz="2800" baseline="0" dirty="0"/>
          </a:p>
        </p:txBody>
      </p:sp>
      <p:sp>
        <p:nvSpPr>
          <p:cNvPr id="128007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6019800" cy="723900"/>
          </a:xfrm>
          <a:noFill/>
        </p:spPr>
        <p:txBody>
          <a:bodyPr/>
          <a:lstStyle/>
          <a:p>
            <a:r>
              <a:rPr lang="en-US" smtClean="0"/>
              <a:t>Color Correction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24BA46EB-4642-4C45-BD24-8D2BE9B448E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28011" name="Text Box 9"/>
          <p:cNvSpPr txBox="1">
            <a:spLocks noChangeArrowheads="1"/>
          </p:cNvSpPr>
          <p:nvPr/>
        </p:nvSpPr>
        <p:spPr bwMode="auto">
          <a:xfrm>
            <a:off x="6627813" y="5772150"/>
            <a:ext cx="1374775" cy="4000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13500000" algn="ctr" rotWithShape="0">
              <a:schemeClr val="tx1">
                <a:alpha val="25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000" baseline="0" dirty="0">
                <a:latin typeface="Comic Sans MS" pitchFamily="66" charset="0"/>
              </a:rPr>
              <a:t>important</a:t>
            </a:r>
          </a:p>
        </p:txBody>
      </p:sp>
      <p:cxnSp>
        <p:nvCxnSpPr>
          <p:cNvPr id="128012" name="Straight Arrow Connector 5"/>
          <p:cNvCxnSpPr>
            <a:cxnSpLocks noChangeShapeType="1"/>
          </p:cNvCxnSpPr>
          <p:nvPr/>
        </p:nvCxnSpPr>
        <p:spPr bwMode="auto">
          <a:xfrm>
            <a:off x="2590800" y="5970588"/>
            <a:ext cx="3886200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685800" y="4086225"/>
            <a:ext cx="662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400" baseline="0" dirty="0" smtClean="0"/>
              <a:t>where </a:t>
            </a:r>
            <a:r>
              <a:rPr lang="en-US" sz="2400" b="1" baseline="0" dirty="0" smtClean="0"/>
              <a:t>X</a:t>
            </a:r>
            <a:r>
              <a:rPr lang="en-US" sz="2400" baseline="30000" dirty="0" smtClean="0"/>
              <a:t> </a:t>
            </a:r>
            <a:r>
              <a:rPr lang="en-US" sz="2400" baseline="30000" dirty="0" smtClean="0">
                <a:latin typeface="+mn-lt"/>
              </a:rPr>
              <a:t>T</a:t>
            </a:r>
            <a:r>
              <a:rPr lang="en-US" sz="2400" baseline="0" dirty="0" smtClean="0"/>
              <a:t> represents the transpose of matrix </a:t>
            </a:r>
            <a:r>
              <a:rPr lang="en-US" sz="2400" b="1" baseline="0" dirty="0" smtClean="0"/>
              <a:t>X</a:t>
            </a:r>
            <a:r>
              <a:rPr lang="en-US" sz="2400" i="1" baseline="0" dirty="0" smtClean="0"/>
              <a:t>.</a:t>
            </a:r>
          </a:p>
        </p:txBody>
      </p:sp>
      <p:sp>
        <p:nvSpPr>
          <p:cNvPr id="129028" name="Text Box 6"/>
          <p:cNvSpPr txBox="1">
            <a:spLocks noChangeArrowheads="1"/>
          </p:cNvSpPr>
          <p:nvPr/>
        </p:nvSpPr>
        <p:spPr bwMode="auto">
          <a:xfrm>
            <a:off x="685800" y="481965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/>
              <a:t>Notes:</a:t>
            </a:r>
            <a:endParaRPr lang="en-US" sz="2400" i="1" baseline="0"/>
          </a:p>
        </p:txBody>
      </p:sp>
      <p:sp>
        <p:nvSpPr>
          <p:cNvPr id="129029" name="Text Box 7"/>
          <p:cNvSpPr txBox="1">
            <a:spLocks noChangeArrowheads="1"/>
          </p:cNvSpPr>
          <p:nvPr/>
        </p:nvSpPr>
        <p:spPr bwMode="auto">
          <a:xfrm>
            <a:off x="1981200" y="4819650"/>
            <a:ext cx="66294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400" baseline="0"/>
              <a:t> </a:t>
            </a:r>
            <a:r>
              <a:rPr lang="en-US" sz="2400" i="1" baseline="0"/>
              <a:t>n</a:t>
            </a:r>
            <a:r>
              <a:rPr lang="en-US" sz="2400" baseline="0"/>
              <a:t>, the number of color pairs, must be </a:t>
            </a:r>
            <a:r>
              <a:rPr lang="en-US" sz="2400" baseline="0">
                <a:sym typeface="Symbol" pitchFamily="82" charset="2"/>
              </a:rPr>
              <a:t> </a:t>
            </a:r>
            <a:r>
              <a:rPr lang="en-US" sz="2400" baseline="0"/>
              <a:t>3,</a:t>
            </a:r>
          </a:p>
          <a:p>
            <a:pPr>
              <a:buFontTx/>
              <a:buAutoNum type="arabicPeriod"/>
            </a:pPr>
            <a:r>
              <a:rPr lang="en-US" sz="2400" baseline="0"/>
              <a:t> </a:t>
            </a:r>
            <a:r>
              <a:rPr lang="en-US" sz="2400" b="1" baseline="0"/>
              <a:t>X</a:t>
            </a:r>
            <a:r>
              <a:rPr lang="en-US" sz="2400" b="1" baseline="0">
                <a:solidFill>
                  <a:srgbClr val="000000"/>
                </a:solidFill>
              </a:rPr>
              <a:t>X</a:t>
            </a:r>
            <a:r>
              <a:rPr lang="en-US" sz="2400" baseline="30000">
                <a:solidFill>
                  <a:srgbClr val="000000"/>
                </a:solidFill>
              </a:rPr>
              <a:t> </a:t>
            </a:r>
            <a:r>
              <a:rPr lang="en-US" sz="2400" baseline="3000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baseline="0"/>
              <a:t> must be invertible, </a:t>
            </a:r>
            <a:r>
              <a:rPr lang="en-US" sz="2400" i="1" baseline="0"/>
              <a:t>i</a:t>
            </a:r>
            <a:r>
              <a:rPr lang="en-US" sz="2400" baseline="0"/>
              <a:t>.</a:t>
            </a:r>
            <a:r>
              <a:rPr lang="en-US" sz="2400" i="1" baseline="0"/>
              <a:t>e</a:t>
            </a:r>
            <a:r>
              <a:rPr lang="en-US" sz="2400" baseline="0"/>
              <a:t>., </a:t>
            </a:r>
            <a:r>
              <a:rPr lang="en-US" sz="2400" baseline="0">
                <a:cs typeface="Arial" charset="0"/>
              </a:rPr>
              <a:t>rank(</a:t>
            </a:r>
            <a:r>
              <a:rPr lang="en-US" sz="2400" b="1" baseline="0"/>
              <a:t>X</a:t>
            </a:r>
            <a:r>
              <a:rPr lang="en-US" sz="2400" b="1" baseline="0">
                <a:solidFill>
                  <a:srgbClr val="000000"/>
                </a:solidFill>
              </a:rPr>
              <a:t>X</a:t>
            </a:r>
            <a:r>
              <a:rPr lang="en-US" sz="2400" baseline="30000">
                <a:solidFill>
                  <a:srgbClr val="000000"/>
                </a:solidFill>
              </a:rPr>
              <a:t> </a:t>
            </a:r>
            <a:r>
              <a:rPr lang="en-US" sz="2400" baseline="3000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i="1" baseline="30000"/>
              <a:t> </a:t>
            </a:r>
            <a:r>
              <a:rPr lang="en-US" sz="2400" baseline="0">
                <a:cs typeface="Arial" charset="0"/>
              </a:rPr>
              <a:t>) = 3,</a:t>
            </a:r>
          </a:p>
          <a:p>
            <a:pPr>
              <a:buFontTx/>
              <a:buAutoNum type="arabicPeriod"/>
            </a:pPr>
            <a:r>
              <a:rPr lang="en-US" sz="2400" baseline="0">
                <a:cs typeface="Arial" charset="0"/>
              </a:rPr>
              <a:t> If n=3, then </a:t>
            </a:r>
            <a:r>
              <a:rPr lang="en-US" sz="2400" b="1" baseline="0">
                <a:solidFill>
                  <a:srgbClr val="000000"/>
                </a:solidFill>
              </a:rPr>
              <a:t>X</a:t>
            </a:r>
            <a:r>
              <a:rPr lang="en-US" sz="2400" baseline="30000">
                <a:solidFill>
                  <a:srgbClr val="000000"/>
                </a:solidFill>
              </a:rPr>
              <a:t> </a:t>
            </a:r>
            <a:r>
              <a:rPr lang="en-US" sz="2400" baseline="3000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baseline="0">
                <a:cs typeface="Arial" charset="0"/>
              </a:rPr>
              <a:t>(</a:t>
            </a:r>
            <a:r>
              <a:rPr lang="en-US" sz="2400" b="1" baseline="0"/>
              <a:t>X</a:t>
            </a:r>
            <a:r>
              <a:rPr lang="en-US" sz="2400" b="1" baseline="0">
                <a:solidFill>
                  <a:srgbClr val="000000"/>
                </a:solidFill>
              </a:rPr>
              <a:t>X</a:t>
            </a:r>
            <a:r>
              <a:rPr lang="en-US" sz="2400" baseline="30000">
                <a:solidFill>
                  <a:srgbClr val="000000"/>
                </a:solidFill>
              </a:rPr>
              <a:t> </a:t>
            </a:r>
            <a:r>
              <a:rPr lang="en-US" sz="2400" baseline="3000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baseline="0">
                <a:cs typeface="Arial" charset="0"/>
              </a:rPr>
              <a:t>)</a:t>
            </a:r>
            <a:r>
              <a:rPr lang="en-US" sz="2400" baseline="30000">
                <a:cs typeface="Arial" charset="0"/>
              </a:rPr>
              <a:t>-1</a:t>
            </a:r>
            <a:r>
              <a:rPr lang="en-US" sz="2400" baseline="0">
                <a:cs typeface="Arial" charset="0"/>
              </a:rPr>
              <a:t> = </a:t>
            </a:r>
            <a:r>
              <a:rPr lang="en-US" sz="2400" b="1" baseline="0"/>
              <a:t>X</a:t>
            </a:r>
            <a:r>
              <a:rPr lang="en-US" sz="2400" i="1" baseline="30000"/>
              <a:t> </a:t>
            </a:r>
            <a:r>
              <a:rPr lang="en-US" sz="2400" baseline="30000"/>
              <a:t>-1</a:t>
            </a:r>
            <a:r>
              <a:rPr lang="en-US" sz="2400" i="1" baseline="0"/>
              <a:t>.</a:t>
            </a:r>
            <a:endParaRPr lang="en-US" sz="2800" baseline="0"/>
          </a:p>
        </p:txBody>
      </p:sp>
      <p:sp>
        <p:nvSpPr>
          <p:cNvPr id="129030" name="Text Box 3"/>
          <p:cNvSpPr txBox="1">
            <a:spLocks noChangeArrowheads="1"/>
          </p:cNvSpPr>
          <p:nvPr/>
        </p:nvSpPr>
        <p:spPr bwMode="auto">
          <a:xfrm>
            <a:off x="685800" y="2068513"/>
            <a:ext cx="7772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/>
              <a:t>The linearly optimal solution is the least mean squared solution that is given by</a:t>
            </a:r>
          </a:p>
        </p:txBody>
      </p:sp>
      <p:sp>
        <p:nvSpPr>
          <p:cNvPr id="129031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6019800" cy="723900"/>
          </a:xfrm>
          <a:noFill/>
        </p:spPr>
        <p:txBody>
          <a:bodyPr/>
          <a:lstStyle/>
          <a:p>
            <a:r>
              <a:rPr lang="en-US" smtClean="0"/>
              <a:t>Color Correction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E8F19041-9AEC-4F53-AC09-B536C625238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398202"/>
              </p:ext>
            </p:extLst>
          </p:nvPr>
        </p:nvGraphicFramePr>
        <p:xfrm>
          <a:off x="1858963" y="2951163"/>
          <a:ext cx="475932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11" name="Equation" r:id="rId3" imgW="1498320" imgH="304560" progId="Equation.DSMT4">
                  <p:embed/>
                </p:oleObj>
              </mc:Choice>
              <mc:Fallback>
                <p:oleObj name="Equation" r:id="rId3" imgW="14983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2951163"/>
                        <a:ext cx="4759325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9"/>
          <p:cNvGrpSpPr>
            <a:grpSpLocks/>
          </p:cNvGrpSpPr>
          <p:nvPr/>
        </p:nvGrpSpPr>
        <p:grpSpPr bwMode="auto">
          <a:xfrm>
            <a:off x="4041775" y="1597025"/>
            <a:ext cx="2819400" cy="1165225"/>
            <a:chOff x="2688" y="1001"/>
            <a:chExt cx="1776" cy="734"/>
          </a:xfrm>
        </p:grpSpPr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2688" y="1001"/>
              <a:ext cx="1776" cy="73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63500" dir="8100000" algn="ctr" rotWithShape="0">
                <a:schemeClr val="tx1">
                  <a:alpha val="25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/>
              <a:r>
                <a:rPr lang="en-US" baseline="0" dirty="0">
                  <a:latin typeface="Comic Sans MS" pitchFamily="66" charset="0"/>
                </a:rPr>
                <a:t>input colors (to be changed):</a:t>
              </a:r>
            </a:p>
            <a:p>
              <a:pPr algn="ctr"/>
              <a:endParaRPr lang="en-US" baseline="0" dirty="0">
                <a:latin typeface="Comic Sans MS" pitchFamily="66" charset="0"/>
              </a:endParaRPr>
            </a:p>
            <a:p>
              <a:pPr algn="ctr"/>
              <a:endParaRPr lang="en-US" baseline="0" dirty="0">
                <a:latin typeface="Comic Sans MS" pitchFamily="66" charset="0"/>
              </a:endParaRPr>
            </a:p>
            <a:p>
              <a:pPr algn="ctr"/>
              <a:endParaRPr lang="en-US" baseline="0" dirty="0">
                <a:latin typeface="Comic Sans MS" pitchFamily="66" charset="0"/>
              </a:endParaRPr>
            </a:p>
            <a:p>
              <a:pPr algn="ctr"/>
              <a:endParaRPr lang="en-US" baseline="0" dirty="0">
                <a:latin typeface="Comic Sans MS" pitchFamily="66" charset="0"/>
              </a:endParaRPr>
            </a:p>
          </p:txBody>
        </p:sp>
        <p:graphicFrame>
          <p:nvGraphicFramePr>
            <p:cNvPr id="2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2553872"/>
                </p:ext>
              </p:extLst>
            </p:nvPr>
          </p:nvGraphicFramePr>
          <p:xfrm>
            <a:off x="2744" y="1182"/>
            <a:ext cx="1664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12" name="Equation" r:id="rId5" imgW="2641320" imgH="838080" progId="Equation.DSMT4">
                    <p:embed/>
                  </p:oleObj>
                </mc:Choice>
                <mc:Fallback>
                  <p:oleObj name="Equation" r:id="rId5" imgW="2641320" imgH="8380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1182"/>
                          <a:ext cx="1664" cy="528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12"/>
          <p:cNvGrpSpPr>
            <a:grpSpLocks/>
          </p:cNvGrpSpPr>
          <p:nvPr/>
        </p:nvGrpSpPr>
        <p:grpSpPr bwMode="auto">
          <a:xfrm>
            <a:off x="2895600" y="4019550"/>
            <a:ext cx="2133600" cy="1165225"/>
            <a:chOff x="2304" y="2544"/>
            <a:chExt cx="1344" cy="734"/>
          </a:xfrm>
        </p:grpSpPr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2304" y="2544"/>
              <a:ext cx="1344" cy="73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63500" dir="8100000" algn="ctr" rotWithShape="0">
                <a:schemeClr val="tx1">
                  <a:alpha val="25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/>
              <a:r>
                <a:rPr lang="en-US" baseline="0" dirty="0">
                  <a:latin typeface="Comic Sans MS" pitchFamily="66" charset="0"/>
                </a:rPr>
                <a:t>output colors (wanted):</a:t>
              </a:r>
            </a:p>
            <a:p>
              <a:pPr algn="ctr"/>
              <a:endParaRPr lang="en-US" baseline="0" dirty="0">
                <a:latin typeface="Comic Sans MS" pitchFamily="66" charset="0"/>
              </a:endParaRPr>
            </a:p>
            <a:p>
              <a:pPr algn="ctr"/>
              <a:endParaRPr lang="en-US" baseline="0" dirty="0">
                <a:latin typeface="Comic Sans MS" pitchFamily="66" charset="0"/>
              </a:endParaRPr>
            </a:p>
            <a:p>
              <a:pPr algn="ctr"/>
              <a:endParaRPr lang="en-US" baseline="0" dirty="0">
                <a:latin typeface="Comic Sans MS" pitchFamily="66" charset="0"/>
              </a:endParaRPr>
            </a:p>
            <a:p>
              <a:pPr algn="ctr"/>
              <a:endParaRPr lang="en-US" baseline="0" dirty="0">
                <a:latin typeface="Comic Sans MS" pitchFamily="66" charset="0"/>
              </a:endParaRPr>
            </a:p>
          </p:txBody>
        </p:sp>
        <p:graphicFrame>
          <p:nvGraphicFramePr>
            <p:cNvPr id="24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7540765"/>
                </p:ext>
              </p:extLst>
            </p:nvPr>
          </p:nvGraphicFramePr>
          <p:xfrm>
            <a:off x="2596" y="2742"/>
            <a:ext cx="760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13" name="Equation" r:id="rId7" imgW="1206360" imgH="761760" progId="Equation.DSMT4">
                    <p:embed/>
                  </p:oleObj>
                </mc:Choice>
                <mc:Fallback>
                  <p:oleObj name="Equation" r:id="rId7" imgW="1206360" imgH="7617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6" y="2742"/>
                          <a:ext cx="760" cy="480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685800" y="4086225"/>
            <a:ext cx="662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400" baseline="0" dirty="0" smtClean="0"/>
              <a:t>where </a:t>
            </a:r>
            <a:r>
              <a:rPr lang="en-US" sz="2400" b="1" baseline="0" dirty="0" smtClean="0"/>
              <a:t>X</a:t>
            </a:r>
            <a:r>
              <a:rPr lang="en-US" sz="2400" baseline="30000" dirty="0" smtClean="0"/>
              <a:t> </a:t>
            </a:r>
            <a:r>
              <a:rPr lang="en-US" sz="2400" baseline="30000" dirty="0" smtClean="0">
                <a:latin typeface="+mn-lt"/>
              </a:rPr>
              <a:t>T</a:t>
            </a:r>
            <a:r>
              <a:rPr lang="en-US" sz="2400" baseline="0" dirty="0" smtClean="0"/>
              <a:t> represents the transpose of matrix </a:t>
            </a:r>
            <a:r>
              <a:rPr lang="en-US" sz="2400" b="1" baseline="0" dirty="0" smtClean="0"/>
              <a:t>X</a:t>
            </a:r>
            <a:r>
              <a:rPr lang="en-US" sz="2400" i="1" baseline="0" dirty="0" smtClean="0"/>
              <a:t>.</a:t>
            </a:r>
          </a:p>
        </p:txBody>
      </p:sp>
      <p:sp>
        <p:nvSpPr>
          <p:cNvPr id="130052" name="Text Box 6"/>
          <p:cNvSpPr txBox="1">
            <a:spLocks noChangeArrowheads="1"/>
          </p:cNvSpPr>
          <p:nvPr/>
        </p:nvSpPr>
        <p:spPr bwMode="auto">
          <a:xfrm>
            <a:off x="685800" y="481965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/>
              <a:t>Notes:</a:t>
            </a:r>
            <a:endParaRPr lang="en-US" sz="2400" i="1" baseline="0"/>
          </a:p>
        </p:txBody>
      </p:sp>
      <p:sp>
        <p:nvSpPr>
          <p:cNvPr id="130053" name="Text Box 7"/>
          <p:cNvSpPr txBox="1">
            <a:spLocks noChangeArrowheads="1"/>
          </p:cNvSpPr>
          <p:nvPr/>
        </p:nvSpPr>
        <p:spPr bwMode="auto">
          <a:xfrm>
            <a:off x="1981200" y="4819650"/>
            <a:ext cx="66294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400" baseline="0"/>
              <a:t> </a:t>
            </a:r>
            <a:r>
              <a:rPr lang="en-US" sz="2400" i="1" baseline="0"/>
              <a:t>n</a:t>
            </a:r>
            <a:r>
              <a:rPr lang="en-US" sz="2400" baseline="0"/>
              <a:t>, the number of color pairs, must be </a:t>
            </a:r>
            <a:r>
              <a:rPr lang="en-US" sz="2400" baseline="0">
                <a:sym typeface="Symbol" pitchFamily="82" charset="2"/>
              </a:rPr>
              <a:t> </a:t>
            </a:r>
            <a:r>
              <a:rPr lang="en-US" sz="2400" baseline="0"/>
              <a:t>3,</a:t>
            </a:r>
          </a:p>
          <a:p>
            <a:pPr>
              <a:buFontTx/>
              <a:buAutoNum type="arabicPeriod"/>
            </a:pPr>
            <a:r>
              <a:rPr lang="en-US" sz="2400" baseline="0"/>
              <a:t> </a:t>
            </a:r>
            <a:r>
              <a:rPr lang="en-US" sz="2400" b="1" baseline="0"/>
              <a:t>X</a:t>
            </a:r>
            <a:r>
              <a:rPr lang="en-US" sz="2400" b="1" baseline="0">
                <a:solidFill>
                  <a:srgbClr val="000000"/>
                </a:solidFill>
              </a:rPr>
              <a:t>X</a:t>
            </a:r>
            <a:r>
              <a:rPr lang="en-US" sz="2400" baseline="30000">
                <a:solidFill>
                  <a:srgbClr val="000000"/>
                </a:solidFill>
              </a:rPr>
              <a:t> </a:t>
            </a:r>
            <a:r>
              <a:rPr lang="en-US" sz="2400" baseline="3000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baseline="0"/>
              <a:t> must be invertible, </a:t>
            </a:r>
            <a:r>
              <a:rPr lang="en-US" sz="2400" i="1" baseline="0"/>
              <a:t>i</a:t>
            </a:r>
            <a:r>
              <a:rPr lang="en-US" sz="2400" baseline="0"/>
              <a:t>.</a:t>
            </a:r>
            <a:r>
              <a:rPr lang="en-US" sz="2400" i="1" baseline="0"/>
              <a:t>e</a:t>
            </a:r>
            <a:r>
              <a:rPr lang="en-US" sz="2400" baseline="0"/>
              <a:t>., </a:t>
            </a:r>
            <a:r>
              <a:rPr lang="en-US" sz="2400" baseline="0">
                <a:cs typeface="Arial" charset="0"/>
              </a:rPr>
              <a:t>rank(</a:t>
            </a:r>
            <a:r>
              <a:rPr lang="en-US" sz="2400" b="1" baseline="0"/>
              <a:t>X</a:t>
            </a:r>
            <a:r>
              <a:rPr lang="en-US" sz="2400" b="1" baseline="0">
                <a:solidFill>
                  <a:srgbClr val="000000"/>
                </a:solidFill>
              </a:rPr>
              <a:t>X</a:t>
            </a:r>
            <a:r>
              <a:rPr lang="en-US" sz="2400" baseline="30000">
                <a:solidFill>
                  <a:srgbClr val="000000"/>
                </a:solidFill>
              </a:rPr>
              <a:t> </a:t>
            </a:r>
            <a:r>
              <a:rPr lang="en-US" sz="2400" baseline="3000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i="1" baseline="30000"/>
              <a:t> </a:t>
            </a:r>
            <a:r>
              <a:rPr lang="en-US" sz="2400" baseline="0">
                <a:cs typeface="Arial" charset="0"/>
              </a:rPr>
              <a:t>) = 3,</a:t>
            </a:r>
          </a:p>
          <a:p>
            <a:pPr>
              <a:buFontTx/>
              <a:buAutoNum type="arabicPeriod"/>
            </a:pPr>
            <a:r>
              <a:rPr lang="en-US" sz="2400" baseline="0">
                <a:cs typeface="Arial" charset="0"/>
              </a:rPr>
              <a:t> If n=3, then </a:t>
            </a:r>
            <a:r>
              <a:rPr lang="en-US" sz="2400" b="1" baseline="0">
                <a:solidFill>
                  <a:srgbClr val="000000"/>
                </a:solidFill>
              </a:rPr>
              <a:t>X</a:t>
            </a:r>
            <a:r>
              <a:rPr lang="en-US" sz="2400" baseline="30000">
                <a:solidFill>
                  <a:srgbClr val="000000"/>
                </a:solidFill>
              </a:rPr>
              <a:t> </a:t>
            </a:r>
            <a:r>
              <a:rPr lang="en-US" sz="2400" baseline="3000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baseline="0">
                <a:cs typeface="Arial" charset="0"/>
              </a:rPr>
              <a:t>(</a:t>
            </a:r>
            <a:r>
              <a:rPr lang="en-US" sz="2400" b="1" baseline="0"/>
              <a:t>X</a:t>
            </a:r>
            <a:r>
              <a:rPr lang="en-US" sz="2400" b="1" baseline="0">
                <a:solidFill>
                  <a:srgbClr val="000000"/>
                </a:solidFill>
              </a:rPr>
              <a:t>X</a:t>
            </a:r>
            <a:r>
              <a:rPr lang="en-US" sz="2400" baseline="30000">
                <a:solidFill>
                  <a:srgbClr val="000000"/>
                </a:solidFill>
              </a:rPr>
              <a:t> </a:t>
            </a:r>
            <a:r>
              <a:rPr lang="en-US" sz="2400" baseline="3000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sz="2400" baseline="0">
                <a:cs typeface="Arial" charset="0"/>
              </a:rPr>
              <a:t>)</a:t>
            </a:r>
            <a:r>
              <a:rPr lang="en-US" sz="2400" baseline="30000">
                <a:cs typeface="Arial" charset="0"/>
              </a:rPr>
              <a:t>-1</a:t>
            </a:r>
            <a:r>
              <a:rPr lang="en-US" sz="2400" baseline="0">
                <a:cs typeface="Arial" charset="0"/>
              </a:rPr>
              <a:t> = </a:t>
            </a:r>
            <a:r>
              <a:rPr lang="en-US" sz="2400" b="1" baseline="0"/>
              <a:t>X</a:t>
            </a:r>
            <a:r>
              <a:rPr lang="en-US" sz="2400" i="1" baseline="30000"/>
              <a:t> </a:t>
            </a:r>
            <a:r>
              <a:rPr lang="en-US" sz="2400" baseline="30000"/>
              <a:t>-1</a:t>
            </a:r>
            <a:r>
              <a:rPr lang="en-US" sz="2400" i="1" baseline="0"/>
              <a:t>.</a:t>
            </a:r>
            <a:endParaRPr lang="en-US" sz="2800" baseline="0"/>
          </a:p>
        </p:txBody>
      </p:sp>
      <p:sp>
        <p:nvSpPr>
          <p:cNvPr id="130054" name="Text Box 3"/>
          <p:cNvSpPr txBox="1">
            <a:spLocks noChangeArrowheads="1"/>
          </p:cNvSpPr>
          <p:nvPr/>
        </p:nvSpPr>
        <p:spPr bwMode="auto">
          <a:xfrm>
            <a:off x="685800" y="2068513"/>
            <a:ext cx="7772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/>
              <a:t>The linearly optimal solution is the least mean squared solution that is given by</a:t>
            </a:r>
          </a:p>
        </p:txBody>
      </p:sp>
      <p:sp>
        <p:nvSpPr>
          <p:cNvPr id="130055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6019800" cy="723900"/>
          </a:xfrm>
          <a:noFill/>
        </p:spPr>
        <p:txBody>
          <a:bodyPr/>
          <a:lstStyle/>
          <a:p>
            <a:r>
              <a:rPr lang="en-US" smtClean="0"/>
              <a:t>Color Correction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2FB3B6A9-4A2C-4C45-BDFE-2A20779B211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041775" y="1597025"/>
            <a:ext cx="2819400" cy="1603375"/>
            <a:chOff x="4041775" y="1597025"/>
            <a:chExt cx="2819400" cy="1603375"/>
          </a:xfrm>
        </p:grpSpPr>
        <p:grpSp>
          <p:nvGrpSpPr>
            <p:cNvPr id="38" name="Group 9"/>
            <p:cNvGrpSpPr>
              <a:grpSpLocks/>
            </p:cNvGrpSpPr>
            <p:nvPr/>
          </p:nvGrpSpPr>
          <p:grpSpPr bwMode="auto">
            <a:xfrm>
              <a:off x="4041775" y="1597025"/>
              <a:ext cx="2819400" cy="1165225"/>
              <a:chOff x="2688" y="1001"/>
              <a:chExt cx="1776" cy="734"/>
            </a:xfrm>
          </p:grpSpPr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2688" y="1001"/>
                <a:ext cx="1776" cy="73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63500" dir="8100000" algn="ctr" rotWithShape="0">
                  <a:schemeClr val="tx1">
                    <a:alpha val="25000"/>
                  </a:schemeClr>
                </a:outerShdw>
              </a:effec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baseline="0" dirty="0">
                    <a:latin typeface="Comic Sans MS" pitchFamily="66" charset="0"/>
                  </a:rPr>
                  <a:t>input colors (to be changed):</a:t>
                </a:r>
              </a:p>
              <a:p>
                <a:pPr algn="ctr"/>
                <a:endParaRPr lang="en-US" baseline="0" dirty="0">
                  <a:latin typeface="Comic Sans MS" pitchFamily="66" charset="0"/>
                </a:endParaRPr>
              </a:p>
              <a:p>
                <a:pPr algn="ctr"/>
                <a:endParaRPr lang="en-US" baseline="0" dirty="0">
                  <a:latin typeface="Comic Sans MS" pitchFamily="66" charset="0"/>
                </a:endParaRPr>
              </a:p>
              <a:p>
                <a:pPr algn="ctr"/>
                <a:endParaRPr lang="en-US" baseline="0" dirty="0">
                  <a:latin typeface="Comic Sans MS" pitchFamily="66" charset="0"/>
                </a:endParaRPr>
              </a:p>
              <a:p>
                <a:pPr algn="ctr"/>
                <a:endParaRPr lang="en-US" baseline="0" dirty="0">
                  <a:latin typeface="Comic Sans MS" pitchFamily="66" charset="0"/>
                </a:endParaRPr>
              </a:p>
            </p:txBody>
          </p:sp>
          <p:graphicFrame>
            <p:nvGraphicFramePr>
              <p:cNvPr id="40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8243725"/>
                  </p:ext>
                </p:extLst>
              </p:nvPr>
            </p:nvGraphicFramePr>
            <p:xfrm>
              <a:off x="2744" y="1182"/>
              <a:ext cx="1664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41" name="Equation" r:id="rId3" imgW="2641320" imgH="838080" progId="Equation.DSMT4">
                      <p:embed/>
                    </p:oleObj>
                  </mc:Choice>
                  <mc:Fallback>
                    <p:oleObj name="Equation" r:id="rId3" imgW="2641320" imgH="8380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4" y="1182"/>
                            <a:ext cx="1664" cy="528"/>
                          </a:xfrm>
                          <a:prstGeom prst="rect">
                            <a:avLst/>
                          </a:prstGeom>
                          <a:solidFill>
                            <a:srgbClr val="FFFFCC"/>
                          </a:solidFill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0060" name="Freeform 15"/>
            <p:cNvSpPr>
              <a:spLocks/>
            </p:cNvSpPr>
            <p:nvPr/>
          </p:nvSpPr>
          <p:spPr bwMode="auto">
            <a:xfrm>
              <a:off x="4160838" y="1811338"/>
              <a:ext cx="1227137" cy="1366837"/>
            </a:xfrm>
            <a:custGeom>
              <a:avLst/>
              <a:gdLst>
                <a:gd name="T0" fmla="*/ 2147483647 w 773"/>
                <a:gd name="T1" fmla="*/ 2147483647 h 861"/>
                <a:gd name="T2" fmla="*/ 2147483647 w 773"/>
                <a:gd name="T3" fmla="*/ 2147483647 h 861"/>
                <a:gd name="T4" fmla="*/ 2147483647 w 773"/>
                <a:gd name="T5" fmla="*/ 2147483647 h 861"/>
                <a:gd name="T6" fmla="*/ 2147483647 w 773"/>
                <a:gd name="T7" fmla="*/ 2147483647 h 861"/>
                <a:gd name="T8" fmla="*/ 2147483647 w 773"/>
                <a:gd name="T9" fmla="*/ 2147483647 h 861"/>
                <a:gd name="T10" fmla="*/ 2147483647 w 773"/>
                <a:gd name="T11" fmla="*/ 2147483647 h 861"/>
                <a:gd name="T12" fmla="*/ 2147483647 w 773"/>
                <a:gd name="T13" fmla="*/ 2147483647 h 861"/>
                <a:gd name="T14" fmla="*/ 2147483647 w 773"/>
                <a:gd name="T15" fmla="*/ 2147483647 h 861"/>
                <a:gd name="T16" fmla="*/ 2147483647 w 773"/>
                <a:gd name="T17" fmla="*/ 2147483647 h 861"/>
                <a:gd name="T18" fmla="*/ 2147483647 w 773"/>
                <a:gd name="T19" fmla="*/ 2147483647 h 861"/>
                <a:gd name="T20" fmla="*/ 2147483647 w 773"/>
                <a:gd name="T21" fmla="*/ 2147483647 h 861"/>
                <a:gd name="T22" fmla="*/ 2147483647 w 773"/>
                <a:gd name="T23" fmla="*/ 2147483647 h 861"/>
                <a:gd name="T24" fmla="*/ 2147483647 w 773"/>
                <a:gd name="T25" fmla="*/ 2147483647 h 861"/>
                <a:gd name="T26" fmla="*/ 2147483647 w 773"/>
                <a:gd name="T27" fmla="*/ 2147483647 h 861"/>
                <a:gd name="T28" fmla="*/ 2147483647 w 773"/>
                <a:gd name="T29" fmla="*/ 2147483647 h 861"/>
                <a:gd name="T30" fmla="*/ 0 w 773"/>
                <a:gd name="T31" fmla="*/ 2147483647 h 861"/>
                <a:gd name="T32" fmla="*/ 2147483647 w 773"/>
                <a:gd name="T33" fmla="*/ 2147483647 h 861"/>
                <a:gd name="T34" fmla="*/ 2147483647 w 773"/>
                <a:gd name="T35" fmla="*/ 2147483647 h 861"/>
                <a:gd name="T36" fmla="*/ 2147483647 w 773"/>
                <a:gd name="T37" fmla="*/ 2147483647 h 861"/>
                <a:gd name="T38" fmla="*/ 2147483647 w 773"/>
                <a:gd name="T39" fmla="*/ 2147483647 h 861"/>
                <a:gd name="T40" fmla="*/ 2147483647 w 773"/>
                <a:gd name="T41" fmla="*/ 2147483647 h 861"/>
                <a:gd name="T42" fmla="*/ 2147483647 w 773"/>
                <a:gd name="T43" fmla="*/ 2147483647 h 861"/>
                <a:gd name="T44" fmla="*/ 2147483647 w 773"/>
                <a:gd name="T45" fmla="*/ 2147483647 h 861"/>
                <a:gd name="T46" fmla="*/ 2147483647 w 773"/>
                <a:gd name="T47" fmla="*/ 2147483647 h 861"/>
                <a:gd name="T48" fmla="*/ 2147483647 w 773"/>
                <a:gd name="T49" fmla="*/ 2147483647 h 861"/>
                <a:gd name="T50" fmla="*/ 2147483647 w 773"/>
                <a:gd name="T51" fmla="*/ 2147483647 h 861"/>
                <a:gd name="T52" fmla="*/ 2147483647 w 773"/>
                <a:gd name="T53" fmla="*/ 2147483647 h 861"/>
                <a:gd name="T54" fmla="*/ 2147483647 w 773"/>
                <a:gd name="T55" fmla="*/ 2147483647 h 861"/>
                <a:gd name="T56" fmla="*/ 2147483647 w 773"/>
                <a:gd name="T57" fmla="*/ 2147483647 h 861"/>
                <a:gd name="T58" fmla="*/ 2147483647 w 773"/>
                <a:gd name="T59" fmla="*/ 2147483647 h 86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73" h="861">
                  <a:moveTo>
                    <a:pt x="398" y="645"/>
                  </a:moveTo>
                  <a:cubicBezTo>
                    <a:pt x="459" y="639"/>
                    <a:pt x="515" y="615"/>
                    <a:pt x="576" y="606"/>
                  </a:cubicBezTo>
                  <a:cubicBezTo>
                    <a:pt x="596" y="599"/>
                    <a:pt x="617" y="594"/>
                    <a:pt x="638" y="587"/>
                  </a:cubicBezTo>
                  <a:cubicBezTo>
                    <a:pt x="664" y="578"/>
                    <a:pt x="683" y="554"/>
                    <a:pt x="710" y="544"/>
                  </a:cubicBezTo>
                  <a:cubicBezTo>
                    <a:pt x="721" y="528"/>
                    <a:pt x="735" y="522"/>
                    <a:pt x="744" y="505"/>
                  </a:cubicBezTo>
                  <a:cubicBezTo>
                    <a:pt x="758" y="478"/>
                    <a:pt x="765" y="444"/>
                    <a:pt x="773" y="414"/>
                  </a:cubicBezTo>
                  <a:cubicBezTo>
                    <a:pt x="771" y="361"/>
                    <a:pt x="771" y="309"/>
                    <a:pt x="768" y="256"/>
                  </a:cubicBezTo>
                  <a:cubicBezTo>
                    <a:pt x="767" y="233"/>
                    <a:pt x="753" y="213"/>
                    <a:pt x="744" y="193"/>
                  </a:cubicBezTo>
                  <a:cubicBezTo>
                    <a:pt x="726" y="151"/>
                    <a:pt x="714" y="111"/>
                    <a:pt x="681" y="78"/>
                  </a:cubicBezTo>
                  <a:cubicBezTo>
                    <a:pt x="635" y="32"/>
                    <a:pt x="550" y="23"/>
                    <a:pt x="489" y="16"/>
                  </a:cubicBezTo>
                  <a:cubicBezTo>
                    <a:pt x="464" y="13"/>
                    <a:pt x="413" y="6"/>
                    <a:pt x="413" y="6"/>
                  </a:cubicBezTo>
                  <a:cubicBezTo>
                    <a:pt x="213" y="12"/>
                    <a:pt x="281" y="0"/>
                    <a:pt x="177" y="35"/>
                  </a:cubicBezTo>
                  <a:cubicBezTo>
                    <a:pt x="172" y="38"/>
                    <a:pt x="168" y="42"/>
                    <a:pt x="163" y="45"/>
                  </a:cubicBezTo>
                  <a:cubicBezTo>
                    <a:pt x="159" y="47"/>
                    <a:pt x="153" y="46"/>
                    <a:pt x="149" y="49"/>
                  </a:cubicBezTo>
                  <a:cubicBezTo>
                    <a:pt x="109" y="75"/>
                    <a:pt x="156" y="56"/>
                    <a:pt x="120" y="69"/>
                  </a:cubicBezTo>
                  <a:cubicBezTo>
                    <a:pt x="74" y="112"/>
                    <a:pt x="23" y="129"/>
                    <a:pt x="0" y="193"/>
                  </a:cubicBezTo>
                  <a:cubicBezTo>
                    <a:pt x="5" y="250"/>
                    <a:pt x="10" y="296"/>
                    <a:pt x="43" y="342"/>
                  </a:cubicBezTo>
                  <a:cubicBezTo>
                    <a:pt x="57" y="382"/>
                    <a:pt x="47" y="362"/>
                    <a:pt x="72" y="400"/>
                  </a:cubicBezTo>
                  <a:cubicBezTo>
                    <a:pt x="84" y="418"/>
                    <a:pt x="71" y="410"/>
                    <a:pt x="81" y="429"/>
                  </a:cubicBezTo>
                  <a:cubicBezTo>
                    <a:pt x="96" y="456"/>
                    <a:pt x="118" y="476"/>
                    <a:pt x="134" y="501"/>
                  </a:cubicBezTo>
                  <a:cubicBezTo>
                    <a:pt x="147" y="520"/>
                    <a:pt x="160" y="539"/>
                    <a:pt x="173" y="558"/>
                  </a:cubicBezTo>
                  <a:cubicBezTo>
                    <a:pt x="180" y="567"/>
                    <a:pt x="201" y="577"/>
                    <a:pt x="201" y="577"/>
                  </a:cubicBezTo>
                  <a:cubicBezTo>
                    <a:pt x="213" y="594"/>
                    <a:pt x="220" y="599"/>
                    <a:pt x="240" y="606"/>
                  </a:cubicBezTo>
                  <a:cubicBezTo>
                    <a:pt x="254" y="616"/>
                    <a:pt x="266" y="620"/>
                    <a:pt x="283" y="625"/>
                  </a:cubicBezTo>
                  <a:cubicBezTo>
                    <a:pt x="320" y="651"/>
                    <a:pt x="369" y="649"/>
                    <a:pt x="413" y="654"/>
                  </a:cubicBezTo>
                  <a:cubicBezTo>
                    <a:pt x="444" y="665"/>
                    <a:pt x="478" y="668"/>
                    <a:pt x="509" y="678"/>
                  </a:cubicBezTo>
                  <a:cubicBezTo>
                    <a:pt x="541" y="700"/>
                    <a:pt x="526" y="693"/>
                    <a:pt x="552" y="702"/>
                  </a:cubicBezTo>
                  <a:cubicBezTo>
                    <a:pt x="567" y="713"/>
                    <a:pt x="580" y="724"/>
                    <a:pt x="595" y="736"/>
                  </a:cubicBezTo>
                  <a:cubicBezTo>
                    <a:pt x="604" y="743"/>
                    <a:pt x="624" y="755"/>
                    <a:pt x="624" y="755"/>
                  </a:cubicBezTo>
                  <a:cubicBezTo>
                    <a:pt x="642" y="782"/>
                    <a:pt x="670" y="840"/>
                    <a:pt x="691" y="86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0061" name="Freeform 16"/>
            <p:cNvSpPr>
              <a:spLocks/>
            </p:cNvSpPr>
            <p:nvPr/>
          </p:nvSpPr>
          <p:spPr bwMode="auto">
            <a:xfrm>
              <a:off x="5380038" y="1828800"/>
              <a:ext cx="1401762" cy="1273175"/>
            </a:xfrm>
            <a:custGeom>
              <a:avLst/>
              <a:gdLst>
                <a:gd name="T0" fmla="*/ 2147483647 w 965"/>
                <a:gd name="T1" fmla="*/ 2147483647 h 868"/>
                <a:gd name="T2" fmla="*/ 2147483647 w 965"/>
                <a:gd name="T3" fmla="*/ 2147483647 h 868"/>
                <a:gd name="T4" fmla="*/ 2147483647 w 965"/>
                <a:gd name="T5" fmla="*/ 2147483647 h 868"/>
                <a:gd name="T6" fmla="*/ 0 w 965"/>
                <a:gd name="T7" fmla="*/ 2147483647 h 868"/>
                <a:gd name="T8" fmla="*/ 2147483647 w 965"/>
                <a:gd name="T9" fmla="*/ 2147483647 h 868"/>
                <a:gd name="T10" fmla="*/ 2147483647 w 965"/>
                <a:gd name="T11" fmla="*/ 2147483647 h 868"/>
                <a:gd name="T12" fmla="*/ 2147483647 w 965"/>
                <a:gd name="T13" fmla="*/ 2147483647 h 868"/>
                <a:gd name="T14" fmla="*/ 2147483647 w 965"/>
                <a:gd name="T15" fmla="*/ 2147483647 h 868"/>
                <a:gd name="T16" fmla="*/ 2147483647 w 965"/>
                <a:gd name="T17" fmla="*/ 2147483647 h 868"/>
                <a:gd name="T18" fmla="*/ 2147483647 w 965"/>
                <a:gd name="T19" fmla="*/ 2147483647 h 868"/>
                <a:gd name="T20" fmla="*/ 2147483647 w 965"/>
                <a:gd name="T21" fmla="*/ 2147483647 h 868"/>
                <a:gd name="T22" fmla="*/ 2147483647 w 965"/>
                <a:gd name="T23" fmla="*/ 2147483647 h 868"/>
                <a:gd name="T24" fmla="*/ 2147483647 w 965"/>
                <a:gd name="T25" fmla="*/ 2147483647 h 868"/>
                <a:gd name="T26" fmla="*/ 2147483647 w 965"/>
                <a:gd name="T27" fmla="*/ 2147483647 h 868"/>
                <a:gd name="T28" fmla="*/ 2147483647 w 965"/>
                <a:gd name="T29" fmla="*/ 2147483647 h 868"/>
                <a:gd name="T30" fmla="*/ 2147483647 w 965"/>
                <a:gd name="T31" fmla="*/ 2147483647 h 868"/>
                <a:gd name="T32" fmla="*/ 2147483647 w 965"/>
                <a:gd name="T33" fmla="*/ 2147483647 h 868"/>
                <a:gd name="T34" fmla="*/ 2147483647 w 965"/>
                <a:gd name="T35" fmla="*/ 2147483647 h 868"/>
                <a:gd name="T36" fmla="*/ 2147483647 w 965"/>
                <a:gd name="T37" fmla="*/ 2147483647 h 868"/>
                <a:gd name="T38" fmla="*/ 2147483647 w 965"/>
                <a:gd name="T39" fmla="*/ 2147483647 h 868"/>
                <a:gd name="T40" fmla="*/ 2147483647 w 965"/>
                <a:gd name="T41" fmla="*/ 2147483647 h 868"/>
                <a:gd name="T42" fmla="*/ 2147483647 w 965"/>
                <a:gd name="T43" fmla="*/ 2147483647 h 868"/>
                <a:gd name="T44" fmla="*/ 2147483647 w 965"/>
                <a:gd name="T45" fmla="*/ 2147483647 h 868"/>
                <a:gd name="T46" fmla="*/ 2147483647 w 965"/>
                <a:gd name="T47" fmla="*/ 2147483647 h 86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65" h="868">
                  <a:moveTo>
                    <a:pt x="437" y="623"/>
                  </a:moveTo>
                  <a:cubicBezTo>
                    <a:pt x="286" y="642"/>
                    <a:pt x="126" y="638"/>
                    <a:pt x="33" y="508"/>
                  </a:cubicBezTo>
                  <a:cubicBezTo>
                    <a:pt x="21" y="465"/>
                    <a:pt x="39" y="522"/>
                    <a:pt x="19" y="479"/>
                  </a:cubicBezTo>
                  <a:cubicBezTo>
                    <a:pt x="10" y="460"/>
                    <a:pt x="7" y="436"/>
                    <a:pt x="0" y="416"/>
                  </a:cubicBezTo>
                  <a:cubicBezTo>
                    <a:pt x="3" y="357"/>
                    <a:pt x="2" y="243"/>
                    <a:pt x="53" y="196"/>
                  </a:cubicBezTo>
                  <a:cubicBezTo>
                    <a:pt x="61" y="154"/>
                    <a:pt x="107" y="122"/>
                    <a:pt x="139" y="95"/>
                  </a:cubicBezTo>
                  <a:cubicBezTo>
                    <a:pt x="144" y="91"/>
                    <a:pt x="162" y="78"/>
                    <a:pt x="168" y="76"/>
                  </a:cubicBezTo>
                  <a:cubicBezTo>
                    <a:pt x="177" y="72"/>
                    <a:pt x="197" y="66"/>
                    <a:pt x="197" y="66"/>
                  </a:cubicBezTo>
                  <a:cubicBezTo>
                    <a:pt x="230" y="43"/>
                    <a:pt x="286" y="34"/>
                    <a:pt x="326" y="28"/>
                  </a:cubicBezTo>
                  <a:cubicBezTo>
                    <a:pt x="409" y="0"/>
                    <a:pt x="646" y="23"/>
                    <a:pt x="667" y="23"/>
                  </a:cubicBezTo>
                  <a:cubicBezTo>
                    <a:pt x="721" y="32"/>
                    <a:pt x="769" y="42"/>
                    <a:pt x="821" y="56"/>
                  </a:cubicBezTo>
                  <a:cubicBezTo>
                    <a:pt x="831" y="59"/>
                    <a:pt x="840" y="63"/>
                    <a:pt x="849" y="66"/>
                  </a:cubicBezTo>
                  <a:cubicBezTo>
                    <a:pt x="860" y="70"/>
                    <a:pt x="878" y="85"/>
                    <a:pt x="878" y="85"/>
                  </a:cubicBezTo>
                  <a:cubicBezTo>
                    <a:pt x="900" y="119"/>
                    <a:pt x="887" y="108"/>
                    <a:pt x="912" y="124"/>
                  </a:cubicBezTo>
                  <a:cubicBezTo>
                    <a:pt x="925" y="143"/>
                    <a:pt x="936" y="160"/>
                    <a:pt x="945" y="181"/>
                  </a:cubicBezTo>
                  <a:cubicBezTo>
                    <a:pt x="949" y="190"/>
                    <a:pt x="955" y="210"/>
                    <a:pt x="955" y="210"/>
                  </a:cubicBezTo>
                  <a:cubicBezTo>
                    <a:pt x="954" y="251"/>
                    <a:pt x="965" y="356"/>
                    <a:pt x="936" y="412"/>
                  </a:cubicBezTo>
                  <a:cubicBezTo>
                    <a:pt x="833" y="610"/>
                    <a:pt x="618" y="616"/>
                    <a:pt x="417" y="623"/>
                  </a:cubicBezTo>
                  <a:cubicBezTo>
                    <a:pt x="379" y="637"/>
                    <a:pt x="340" y="648"/>
                    <a:pt x="302" y="661"/>
                  </a:cubicBezTo>
                  <a:cubicBezTo>
                    <a:pt x="287" y="672"/>
                    <a:pt x="255" y="686"/>
                    <a:pt x="245" y="700"/>
                  </a:cubicBezTo>
                  <a:cubicBezTo>
                    <a:pt x="233" y="716"/>
                    <a:pt x="223" y="727"/>
                    <a:pt x="206" y="738"/>
                  </a:cubicBezTo>
                  <a:cubicBezTo>
                    <a:pt x="194" y="770"/>
                    <a:pt x="159" y="791"/>
                    <a:pt x="144" y="824"/>
                  </a:cubicBezTo>
                  <a:cubicBezTo>
                    <a:pt x="140" y="833"/>
                    <a:pt x="137" y="843"/>
                    <a:pt x="134" y="853"/>
                  </a:cubicBezTo>
                  <a:cubicBezTo>
                    <a:pt x="132" y="858"/>
                    <a:pt x="129" y="868"/>
                    <a:pt x="129" y="868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30062" name="Freeform 17"/>
            <p:cNvSpPr>
              <a:spLocks/>
            </p:cNvSpPr>
            <p:nvPr/>
          </p:nvSpPr>
          <p:spPr bwMode="auto">
            <a:xfrm>
              <a:off x="5097463" y="3055938"/>
              <a:ext cx="176212" cy="144462"/>
            </a:xfrm>
            <a:custGeom>
              <a:avLst/>
              <a:gdLst>
                <a:gd name="T0" fmla="*/ 0 w 111"/>
                <a:gd name="T1" fmla="*/ 2147483647 h 91"/>
                <a:gd name="T2" fmla="*/ 2147483647 w 111"/>
                <a:gd name="T3" fmla="*/ 2147483647 h 91"/>
                <a:gd name="T4" fmla="*/ 2147483647 w 111"/>
                <a:gd name="T5" fmla="*/ 2147483647 h 91"/>
                <a:gd name="T6" fmla="*/ 2147483647 w 111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1" h="91">
                  <a:moveTo>
                    <a:pt x="0" y="48"/>
                  </a:moveTo>
                  <a:cubicBezTo>
                    <a:pt x="24" y="62"/>
                    <a:pt x="46" y="72"/>
                    <a:pt x="72" y="81"/>
                  </a:cubicBezTo>
                  <a:cubicBezTo>
                    <a:pt x="82" y="84"/>
                    <a:pt x="101" y="91"/>
                    <a:pt x="101" y="91"/>
                  </a:cubicBezTo>
                  <a:cubicBezTo>
                    <a:pt x="111" y="62"/>
                    <a:pt x="111" y="31"/>
                    <a:pt x="111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0064" name="Freeform 18"/>
            <p:cNvSpPr>
              <a:spLocks/>
            </p:cNvSpPr>
            <p:nvPr/>
          </p:nvSpPr>
          <p:spPr bwMode="auto">
            <a:xfrm>
              <a:off x="5508625" y="2994025"/>
              <a:ext cx="228600" cy="130175"/>
            </a:xfrm>
            <a:custGeom>
              <a:avLst/>
              <a:gdLst>
                <a:gd name="T0" fmla="*/ 2147483647 w 144"/>
                <a:gd name="T1" fmla="*/ 2147483647 h 82"/>
                <a:gd name="T2" fmla="*/ 2147483647 w 144"/>
                <a:gd name="T3" fmla="*/ 2147483647 h 82"/>
                <a:gd name="T4" fmla="*/ 2147483647 w 144"/>
                <a:gd name="T5" fmla="*/ 2147483647 h 82"/>
                <a:gd name="T6" fmla="*/ 2147483647 w 144"/>
                <a:gd name="T7" fmla="*/ 2147483647 h 82"/>
                <a:gd name="T8" fmla="*/ 0 w 144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82">
                  <a:moveTo>
                    <a:pt x="135" y="24"/>
                  </a:moveTo>
                  <a:cubicBezTo>
                    <a:pt x="98" y="36"/>
                    <a:pt x="144" y="18"/>
                    <a:pt x="106" y="44"/>
                  </a:cubicBezTo>
                  <a:cubicBezTo>
                    <a:pt x="90" y="55"/>
                    <a:pt x="64" y="52"/>
                    <a:pt x="48" y="63"/>
                  </a:cubicBezTo>
                  <a:cubicBezTo>
                    <a:pt x="29" y="75"/>
                    <a:pt x="39" y="69"/>
                    <a:pt x="20" y="82"/>
                  </a:cubicBezTo>
                  <a:cubicBezTo>
                    <a:pt x="14" y="54"/>
                    <a:pt x="0" y="28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0065" name="Freeform 19"/>
            <p:cNvSpPr>
              <a:spLocks/>
            </p:cNvSpPr>
            <p:nvPr/>
          </p:nvSpPr>
          <p:spPr bwMode="auto">
            <a:xfrm>
              <a:off x="4572000" y="2743200"/>
              <a:ext cx="1379538" cy="388938"/>
            </a:xfrm>
            <a:custGeom>
              <a:avLst/>
              <a:gdLst>
                <a:gd name="T0" fmla="*/ 0 w 869"/>
                <a:gd name="T1" fmla="*/ 2147483647 h 245"/>
                <a:gd name="T2" fmla="*/ 2147483647 w 869"/>
                <a:gd name="T3" fmla="*/ 2147483647 h 245"/>
                <a:gd name="T4" fmla="*/ 2147483647 w 869"/>
                <a:gd name="T5" fmla="*/ 2147483647 h 245"/>
                <a:gd name="T6" fmla="*/ 2147483647 w 869"/>
                <a:gd name="T7" fmla="*/ 2147483647 h 245"/>
                <a:gd name="T8" fmla="*/ 2147483647 w 869"/>
                <a:gd name="T9" fmla="*/ 2147483647 h 245"/>
                <a:gd name="T10" fmla="*/ 2147483647 w 869"/>
                <a:gd name="T11" fmla="*/ 2147483647 h 245"/>
                <a:gd name="T12" fmla="*/ 2147483647 w 869"/>
                <a:gd name="T13" fmla="*/ 0 h 2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9" h="245">
                  <a:moveTo>
                    <a:pt x="0" y="245"/>
                  </a:moveTo>
                  <a:cubicBezTo>
                    <a:pt x="43" y="199"/>
                    <a:pt x="107" y="148"/>
                    <a:pt x="168" y="130"/>
                  </a:cubicBezTo>
                  <a:cubicBezTo>
                    <a:pt x="239" y="79"/>
                    <a:pt x="335" y="81"/>
                    <a:pt x="418" y="77"/>
                  </a:cubicBezTo>
                  <a:cubicBezTo>
                    <a:pt x="484" y="60"/>
                    <a:pt x="553" y="60"/>
                    <a:pt x="619" y="43"/>
                  </a:cubicBezTo>
                  <a:cubicBezTo>
                    <a:pt x="647" y="36"/>
                    <a:pt x="706" y="34"/>
                    <a:pt x="706" y="34"/>
                  </a:cubicBezTo>
                  <a:cubicBezTo>
                    <a:pt x="746" y="26"/>
                    <a:pt x="786" y="21"/>
                    <a:pt x="826" y="14"/>
                  </a:cubicBezTo>
                  <a:cubicBezTo>
                    <a:pt x="841" y="11"/>
                    <a:pt x="869" y="0"/>
                    <a:pt x="869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0066" name="Freeform 20"/>
            <p:cNvSpPr>
              <a:spLocks/>
            </p:cNvSpPr>
            <p:nvPr/>
          </p:nvSpPr>
          <p:spPr bwMode="auto">
            <a:xfrm>
              <a:off x="4518025" y="3032125"/>
              <a:ext cx="152400" cy="141288"/>
            </a:xfrm>
            <a:custGeom>
              <a:avLst/>
              <a:gdLst>
                <a:gd name="T0" fmla="*/ 2147483647 w 96"/>
                <a:gd name="T1" fmla="*/ 0 h 89"/>
                <a:gd name="T2" fmla="*/ 2147483647 w 96"/>
                <a:gd name="T3" fmla="*/ 2147483647 h 89"/>
                <a:gd name="T4" fmla="*/ 2147483647 w 96"/>
                <a:gd name="T5" fmla="*/ 2147483647 h 89"/>
                <a:gd name="T6" fmla="*/ 2147483647 w 96"/>
                <a:gd name="T7" fmla="*/ 2147483647 h 89"/>
                <a:gd name="T8" fmla="*/ 2147483647 w 96"/>
                <a:gd name="T9" fmla="*/ 2147483647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89">
                  <a:moveTo>
                    <a:pt x="33" y="0"/>
                  </a:moveTo>
                  <a:cubicBezTo>
                    <a:pt x="29" y="20"/>
                    <a:pt x="25" y="50"/>
                    <a:pt x="14" y="67"/>
                  </a:cubicBezTo>
                  <a:cubicBezTo>
                    <a:pt x="11" y="72"/>
                    <a:pt x="0" y="78"/>
                    <a:pt x="5" y="81"/>
                  </a:cubicBezTo>
                  <a:cubicBezTo>
                    <a:pt x="19" y="89"/>
                    <a:pt x="37" y="75"/>
                    <a:pt x="53" y="72"/>
                  </a:cubicBezTo>
                  <a:cubicBezTo>
                    <a:pt x="76" y="64"/>
                    <a:pt x="62" y="67"/>
                    <a:pt x="96" y="67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95600" y="3711575"/>
            <a:ext cx="2133600" cy="1473200"/>
            <a:chOff x="2895600" y="3711575"/>
            <a:chExt cx="2133600" cy="1473200"/>
          </a:xfrm>
        </p:grpSpPr>
        <p:grpSp>
          <p:nvGrpSpPr>
            <p:cNvPr id="41" name="Group 12"/>
            <p:cNvGrpSpPr>
              <a:grpSpLocks/>
            </p:cNvGrpSpPr>
            <p:nvPr/>
          </p:nvGrpSpPr>
          <p:grpSpPr bwMode="auto">
            <a:xfrm>
              <a:off x="2895600" y="4019550"/>
              <a:ext cx="2133600" cy="1165225"/>
              <a:chOff x="2304" y="2544"/>
              <a:chExt cx="1344" cy="734"/>
            </a:xfrm>
          </p:grpSpPr>
          <p:sp>
            <p:nvSpPr>
              <p:cNvPr id="42" name="Rectangle 13"/>
              <p:cNvSpPr>
                <a:spLocks noChangeArrowheads="1"/>
              </p:cNvSpPr>
              <p:nvPr/>
            </p:nvSpPr>
            <p:spPr bwMode="auto">
              <a:xfrm>
                <a:off x="2304" y="2544"/>
                <a:ext cx="1344" cy="73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63500" dir="8100000" algn="ctr" rotWithShape="0">
                  <a:schemeClr val="tx1">
                    <a:alpha val="25000"/>
                  </a:schemeClr>
                </a:outerShdw>
              </a:effec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baseline="0" dirty="0">
                    <a:latin typeface="Comic Sans MS" pitchFamily="66" charset="0"/>
                  </a:rPr>
                  <a:t>output colors (wanted):</a:t>
                </a:r>
              </a:p>
              <a:p>
                <a:pPr algn="ctr"/>
                <a:endParaRPr lang="en-US" baseline="0" dirty="0">
                  <a:latin typeface="Comic Sans MS" pitchFamily="66" charset="0"/>
                </a:endParaRPr>
              </a:p>
              <a:p>
                <a:pPr algn="ctr"/>
                <a:endParaRPr lang="en-US" baseline="0" dirty="0">
                  <a:latin typeface="Comic Sans MS" pitchFamily="66" charset="0"/>
                </a:endParaRPr>
              </a:p>
              <a:p>
                <a:pPr algn="ctr"/>
                <a:endParaRPr lang="en-US" baseline="0" dirty="0">
                  <a:latin typeface="Comic Sans MS" pitchFamily="66" charset="0"/>
                </a:endParaRPr>
              </a:p>
              <a:p>
                <a:pPr algn="ctr"/>
                <a:endParaRPr lang="en-US" baseline="0" dirty="0">
                  <a:latin typeface="Comic Sans MS" pitchFamily="66" charset="0"/>
                </a:endParaRPr>
              </a:p>
            </p:txBody>
          </p:sp>
          <p:graphicFrame>
            <p:nvGraphicFramePr>
              <p:cNvPr id="43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8722369"/>
                  </p:ext>
                </p:extLst>
              </p:nvPr>
            </p:nvGraphicFramePr>
            <p:xfrm>
              <a:off x="2596" y="2742"/>
              <a:ext cx="760" cy="4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42" name="Equation" r:id="rId5" imgW="1206360" imgH="761760" progId="Equation.DSMT4">
                      <p:embed/>
                    </p:oleObj>
                  </mc:Choice>
                  <mc:Fallback>
                    <p:oleObj name="Equation" r:id="rId5" imgW="1206360" imgH="7617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96" y="2742"/>
                            <a:ext cx="760" cy="480"/>
                          </a:xfrm>
                          <a:prstGeom prst="rect">
                            <a:avLst/>
                          </a:prstGeom>
                          <a:solidFill>
                            <a:srgbClr val="FFFFCC"/>
                          </a:solidFill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0067" name="Freeform 21"/>
            <p:cNvSpPr>
              <a:spLocks/>
            </p:cNvSpPr>
            <p:nvPr/>
          </p:nvSpPr>
          <p:spPr bwMode="auto">
            <a:xfrm>
              <a:off x="3128963" y="3733800"/>
              <a:ext cx="1698625" cy="1447800"/>
            </a:xfrm>
            <a:custGeom>
              <a:avLst/>
              <a:gdLst>
                <a:gd name="T0" fmla="*/ 2147483647 w 1070"/>
                <a:gd name="T1" fmla="*/ 2147483647 h 912"/>
                <a:gd name="T2" fmla="*/ 2147483647 w 1070"/>
                <a:gd name="T3" fmla="*/ 2147483647 h 912"/>
                <a:gd name="T4" fmla="*/ 2147483647 w 1070"/>
                <a:gd name="T5" fmla="*/ 2147483647 h 912"/>
                <a:gd name="T6" fmla="*/ 2147483647 w 1070"/>
                <a:gd name="T7" fmla="*/ 2147483647 h 912"/>
                <a:gd name="T8" fmla="*/ 2147483647 w 1070"/>
                <a:gd name="T9" fmla="*/ 2147483647 h 912"/>
                <a:gd name="T10" fmla="*/ 2147483647 w 1070"/>
                <a:gd name="T11" fmla="*/ 2147483647 h 912"/>
                <a:gd name="T12" fmla="*/ 2147483647 w 1070"/>
                <a:gd name="T13" fmla="*/ 2147483647 h 912"/>
                <a:gd name="T14" fmla="*/ 2147483647 w 1070"/>
                <a:gd name="T15" fmla="*/ 2147483647 h 912"/>
                <a:gd name="T16" fmla="*/ 2147483647 w 1070"/>
                <a:gd name="T17" fmla="*/ 2147483647 h 912"/>
                <a:gd name="T18" fmla="*/ 2147483647 w 1070"/>
                <a:gd name="T19" fmla="*/ 2147483647 h 912"/>
                <a:gd name="T20" fmla="*/ 2147483647 w 1070"/>
                <a:gd name="T21" fmla="*/ 2147483647 h 912"/>
                <a:gd name="T22" fmla="*/ 2147483647 w 1070"/>
                <a:gd name="T23" fmla="*/ 2147483647 h 912"/>
                <a:gd name="T24" fmla="*/ 2147483647 w 1070"/>
                <a:gd name="T25" fmla="*/ 2147483647 h 912"/>
                <a:gd name="T26" fmla="*/ 2147483647 w 1070"/>
                <a:gd name="T27" fmla="*/ 2147483647 h 912"/>
                <a:gd name="T28" fmla="*/ 2147483647 w 1070"/>
                <a:gd name="T29" fmla="*/ 2147483647 h 912"/>
                <a:gd name="T30" fmla="*/ 2147483647 w 1070"/>
                <a:gd name="T31" fmla="*/ 2147483647 h 912"/>
                <a:gd name="T32" fmla="*/ 2147483647 w 1070"/>
                <a:gd name="T33" fmla="*/ 2147483647 h 912"/>
                <a:gd name="T34" fmla="*/ 2147483647 w 1070"/>
                <a:gd name="T35" fmla="*/ 2147483647 h 912"/>
                <a:gd name="T36" fmla="*/ 2147483647 w 1070"/>
                <a:gd name="T37" fmla="*/ 2147483647 h 912"/>
                <a:gd name="T38" fmla="*/ 2147483647 w 1070"/>
                <a:gd name="T39" fmla="*/ 2147483647 h 912"/>
                <a:gd name="T40" fmla="*/ 2147483647 w 1070"/>
                <a:gd name="T41" fmla="*/ 2147483647 h 912"/>
                <a:gd name="T42" fmla="*/ 2147483647 w 1070"/>
                <a:gd name="T43" fmla="*/ 2147483647 h 912"/>
                <a:gd name="T44" fmla="*/ 2147483647 w 1070"/>
                <a:gd name="T45" fmla="*/ 2147483647 h 912"/>
                <a:gd name="T46" fmla="*/ 2147483647 w 1070"/>
                <a:gd name="T47" fmla="*/ 2147483647 h 912"/>
                <a:gd name="T48" fmla="*/ 2147483647 w 1070"/>
                <a:gd name="T49" fmla="*/ 2147483647 h 912"/>
                <a:gd name="T50" fmla="*/ 2147483647 w 1070"/>
                <a:gd name="T51" fmla="*/ 0 h 9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70" h="912">
                  <a:moveTo>
                    <a:pt x="535" y="346"/>
                  </a:moveTo>
                  <a:cubicBezTo>
                    <a:pt x="622" y="337"/>
                    <a:pt x="694" y="338"/>
                    <a:pt x="784" y="341"/>
                  </a:cubicBezTo>
                  <a:cubicBezTo>
                    <a:pt x="822" y="347"/>
                    <a:pt x="905" y="359"/>
                    <a:pt x="938" y="380"/>
                  </a:cubicBezTo>
                  <a:cubicBezTo>
                    <a:pt x="970" y="401"/>
                    <a:pt x="992" y="429"/>
                    <a:pt x="1019" y="456"/>
                  </a:cubicBezTo>
                  <a:cubicBezTo>
                    <a:pt x="1025" y="473"/>
                    <a:pt x="1036" y="484"/>
                    <a:pt x="1043" y="500"/>
                  </a:cubicBezTo>
                  <a:cubicBezTo>
                    <a:pt x="1047" y="509"/>
                    <a:pt x="1053" y="528"/>
                    <a:pt x="1053" y="528"/>
                  </a:cubicBezTo>
                  <a:cubicBezTo>
                    <a:pt x="1058" y="568"/>
                    <a:pt x="1070" y="649"/>
                    <a:pt x="1043" y="682"/>
                  </a:cubicBezTo>
                  <a:cubicBezTo>
                    <a:pt x="1039" y="686"/>
                    <a:pt x="1033" y="688"/>
                    <a:pt x="1029" y="692"/>
                  </a:cubicBezTo>
                  <a:cubicBezTo>
                    <a:pt x="1013" y="708"/>
                    <a:pt x="1007" y="733"/>
                    <a:pt x="991" y="749"/>
                  </a:cubicBezTo>
                  <a:cubicBezTo>
                    <a:pt x="931" y="809"/>
                    <a:pt x="902" y="840"/>
                    <a:pt x="818" y="864"/>
                  </a:cubicBezTo>
                  <a:cubicBezTo>
                    <a:pt x="786" y="885"/>
                    <a:pt x="740" y="887"/>
                    <a:pt x="703" y="893"/>
                  </a:cubicBezTo>
                  <a:cubicBezTo>
                    <a:pt x="679" y="897"/>
                    <a:pt x="655" y="907"/>
                    <a:pt x="631" y="912"/>
                  </a:cubicBezTo>
                  <a:cubicBezTo>
                    <a:pt x="469" y="910"/>
                    <a:pt x="358" y="910"/>
                    <a:pt x="213" y="893"/>
                  </a:cubicBezTo>
                  <a:cubicBezTo>
                    <a:pt x="176" y="883"/>
                    <a:pt x="143" y="867"/>
                    <a:pt x="107" y="855"/>
                  </a:cubicBezTo>
                  <a:cubicBezTo>
                    <a:pt x="96" y="847"/>
                    <a:pt x="85" y="839"/>
                    <a:pt x="74" y="831"/>
                  </a:cubicBezTo>
                  <a:cubicBezTo>
                    <a:pt x="69" y="828"/>
                    <a:pt x="59" y="821"/>
                    <a:pt x="59" y="821"/>
                  </a:cubicBezTo>
                  <a:cubicBezTo>
                    <a:pt x="42" y="794"/>
                    <a:pt x="35" y="772"/>
                    <a:pt x="21" y="744"/>
                  </a:cubicBezTo>
                  <a:cubicBezTo>
                    <a:pt x="17" y="724"/>
                    <a:pt x="13" y="706"/>
                    <a:pt x="7" y="687"/>
                  </a:cubicBezTo>
                  <a:cubicBezTo>
                    <a:pt x="9" y="616"/>
                    <a:pt x="0" y="465"/>
                    <a:pt x="79" y="413"/>
                  </a:cubicBezTo>
                  <a:cubicBezTo>
                    <a:pt x="111" y="364"/>
                    <a:pt x="282" y="366"/>
                    <a:pt x="309" y="365"/>
                  </a:cubicBezTo>
                  <a:cubicBezTo>
                    <a:pt x="354" y="358"/>
                    <a:pt x="398" y="350"/>
                    <a:pt x="443" y="346"/>
                  </a:cubicBezTo>
                  <a:cubicBezTo>
                    <a:pt x="470" y="337"/>
                    <a:pt x="498" y="338"/>
                    <a:pt x="525" y="332"/>
                  </a:cubicBezTo>
                  <a:cubicBezTo>
                    <a:pt x="539" y="322"/>
                    <a:pt x="559" y="293"/>
                    <a:pt x="559" y="293"/>
                  </a:cubicBezTo>
                  <a:cubicBezTo>
                    <a:pt x="567" y="267"/>
                    <a:pt x="580" y="243"/>
                    <a:pt x="587" y="216"/>
                  </a:cubicBezTo>
                  <a:cubicBezTo>
                    <a:pt x="590" y="203"/>
                    <a:pt x="597" y="178"/>
                    <a:pt x="597" y="178"/>
                  </a:cubicBezTo>
                  <a:cubicBezTo>
                    <a:pt x="607" y="90"/>
                    <a:pt x="602" y="149"/>
                    <a:pt x="602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0068" name="Freeform 22"/>
            <p:cNvSpPr>
              <a:spLocks/>
            </p:cNvSpPr>
            <p:nvPr/>
          </p:nvSpPr>
          <p:spPr bwMode="auto">
            <a:xfrm>
              <a:off x="3973513" y="3711575"/>
              <a:ext cx="239712" cy="188913"/>
            </a:xfrm>
            <a:custGeom>
              <a:avLst/>
              <a:gdLst>
                <a:gd name="T0" fmla="*/ 2147483647 w 151"/>
                <a:gd name="T1" fmla="*/ 2147483647 h 119"/>
                <a:gd name="T2" fmla="*/ 2147483647 w 151"/>
                <a:gd name="T3" fmla="*/ 2147483647 h 119"/>
                <a:gd name="T4" fmla="*/ 2147483647 w 151"/>
                <a:gd name="T5" fmla="*/ 2147483647 h 119"/>
                <a:gd name="T6" fmla="*/ 2147483647 w 151"/>
                <a:gd name="T7" fmla="*/ 0 h 119"/>
                <a:gd name="T8" fmla="*/ 2147483647 w 151"/>
                <a:gd name="T9" fmla="*/ 2147483647 h 119"/>
                <a:gd name="T10" fmla="*/ 2147483647 w 151"/>
                <a:gd name="T11" fmla="*/ 2147483647 h 119"/>
                <a:gd name="T12" fmla="*/ 2147483647 w 151"/>
                <a:gd name="T13" fmla="*/ 2147483647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1" h="119">
                  <a:moveTo>
                    <a:pt x="3" y="115"/>
                  </a:moveTo>
                  <a:cubicBezTo>
                    <a:pt x="12" y="84"/>
                    <a:pt x="0" y="119"/>
                    <a:pt x="22" y="86"/>
                  </a:cubicBezTo>
                  <a:cubicBezTo>
                    <a:pt x="31" y="74"/>
                    <a:pt x="37" y="41"/>
                    <a:pt x="41" y="29"/>
                  </a:cubicBezTo>
                  <a:cubicBezTo>
                    <a:pt x="45" y="18"/>
                    <a:pt x="60" y="0"/>
                    <a:pt x="60" y="0"/>
                  </a:cubicBezTo>
                  <a:cubicBezTo>
                    <a:pt x="80" y="13"/>
                    <a:pt x="82" y="33"/>
                    <a:pt x="103" y="48"/>
                  </a:cubicBezTo>
                  <a:cubicBezTo>
                    <a:pt x="108" y="63"/>
                    <a:pt x="137" y="82"/>
                    <a:pt x="137" y="82"/>
                  </a:cubicBezTo>
                  <a:cubicBezTo>
                    <a:pt x="148" y="112"/>
                    <a:pt x="141" y="102"/>
                    <a:pt x="151" y="11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398202"/>
              </p:ext>
            </p:extLst>
          </p:nvPr>
        </p:nvGraphicFramePr>
        <p:xfrm>
          <a:off x="1858963" y="2951163"/>
          <a:ext cx="475932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43" name="Equation" r:id="rId7" imgW="1498320" imgH="304560" progId="Equation.DSMT4">
                  <p:embed/>
                </p:oleObj>
              </mc:Choice>
              <mc:Fallback>
                <p:oleObj name="Equation" r:id="rId7" imgW="14983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2951163"/>
                        <a:ext cx="4759325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3"/>
          <p:cNvSpPr txBox="1">
            <a:spLocks noChangeArrowheads="1"/>
          </p:cNvSpPr>
          <p:nvPr/>
        </p:nvSpPr>
        <p:spPr bwMode="auto">
          <a:xfrm>
            <a:off x="685800" y="1822097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/>
              <a:t>Then the image is color corrected by performing</a:t>
            </a:r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685800" y="3587926"/>
            <a:ext cx="8077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 b="1" baseline="0" dirty="0" smtClean="0">
                <a:solidFill>
                  <a:schemeClr val="tx1"/>
                </a:solidFill>
                <a:latin typeface="Courier New" pitchFamily="49" charset="0"/>
              </a:rPr>
              <a:t>&gt;&gt; I </a:t>
            </a:r>
            <a:r>
              <a:rPr lang="en-US" sz="1800" b="1" baseline="0" dirty="0">
                <a:solidFill>
                  <a:schemeClr val="tx1"/>
                </a:solidFill>
                <a:latin typeface="Courier New" pitchFamily="49" charset="0"/>
              </a:rPr>
              <a:t>= reshape(((B*(</a:t>
            </a:r>
            <a:r>
              <a:rPr lang="en-US" sz="1800" b="1" baseline="0" dirty="0" smtClean="0">
                <a:solidFill>
                  <a:schemeClr val="tx1"/>
                </a:solidFill>
                <a:latin typeface="Courier New" pitchFamily="49" charset="0"/>
              </a:rPr>
              <a:t>reshape(double(J),R*C,3</a:t>
            </a:r>
            <a:r>
              <a:rPr lang="en-US" sz="1800" b="1" baseline="0" dirty="0">
                <a:solidFill>
                  <a:schemeClr val="tx1"/>
                </a:solidFill>
                <a:latin typeface="Courier New" pitchFamily="49" charset="0"/>
              </a:rPr>
              <a:t>))')'),</a:t>
            </a:r>
            <a:r>
              <a:rPr lang="en-US" sz="1800" b="1" baseline="0" dirty="0" smtClean="0">
                <a:solidFill>
                  <a:schemeClr val="tx1"/>
                </a:solidFill>
                <a:latin typeface="Courier New" pitchFamily="49" charset="0"/>
              </a:rPr>
              <a:t>R,C,3);</a:t>
            </a:r>
          </a:p>
          <a:p>
            <a:r>
              <a:rPr lang="en-US" sz="1800" b="1" baseline="0" dirty="0">
                <a:solidFill>
                  <a:schemeClr val="tx1"/>
                </a:solidFill>
                <a:latin typeface="Courier New" pitchFamily="49" charset="0"/>
              </a:rPr>
              <a:t>&gt;&gt; m </a:t>
            </a:r>
            <a:r>
              <a:rPr lang="en-US" sz="1800" b="1" baseline="0" dirty="0" smtClean="0">
                <a:solidFill>
                  <a:schemeClr val="tx1"/>
                </a:solidFill>
                <a:latin typeface="Courier New" pitchFamily="49" charset="0"/>
              </a:rPr>
              <a:t>= min(I(:));</a:t>
            </a:r>
          </a:p>
          <a:p>
            <a:r>
              <a:rPr lang="en-US" sz="1800" b="1" baseline="0" dirty="0">
                <a:solidFill>
                  <a:schemeClr val="tx1"/>
                </a:solidFill>
                <a:latin typeface="Courier New" pitchFamily="49" charset="0"/>
              </a:rPr>
              <a:t>&gt;&gt; </a:t>
            </a:r>
            <a:r>
              <a:rPr lang="en-US" sz="1800" b="1" baseline="0" dirty="0" smtClean="0">
                <a:solidFill>
                  <a:schemeClr val="tx1"/>
                </a:solidFill>
                <a:latin typeface="Courier New" pitchFamily="49" charset="0"/>
              </a:rPr>
              <a:t>M = max(I(:));</a:t>
            </a:r>
          </a:p>
          <a:p>
            <a:r>
              <a:rPr lang="en-US" sz="1800" b="1" baseline="0" dirty="0" smtClean="0">
                <a:solidFill>
                  <a:schemeClr val="tx1"/>
                </a:solidFill>
                <a:latin typeface="Courier New" pitchFamily="49" charset="0"/>
              </a:rPr>
              <a:t>&gt;&gt; I = uint8(255*(I-m)/(M-m));</a:t>
            </a:r>
            <a:endParaRPr lang="en-US" sz="1800" b="1" baseline="0" dirty="0">
              <a:solidFill>
                <a:schemeClr val="tx1"/>
              </a:solidFill>
              <a:latin typeface="Courier New" pitchFamily="49" charset="0"/>
            </a:endParaRPr>
          </a:p>
        </p:txBody>
      </p:sp>
      <p:graphicFrame>
        <p:nvGraphicFramePr>
          <p:cNvPr id="13107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092112"/>
              </p:ext>
            </p:extLst>
          </p:nvPr>
        </p:nvGraphicFramePr>
        <p:xfrm>
          <a:off x="1219200" y="2386894"/>
          <a:ext cx="58134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71" name="Equation" r:id="rId3" imgW="2666880" imgH="241200" progId="Equation.DSMT4">
                  <p:embed/>
                </p:oleObj>
              </mc:Choice>
              <mc:Fallback>
                <p:oleObj name="Equation" r:id="rId3" imgW="266688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386894"/>
                        <a:ext cx="581342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7" name="Text Box 6"/>
          <p:cNvSpPr txBox="1">
            <a:spLocks noChangeArrowheads="1"/>
          </p:cNvSpPr>
          <p:nvPr/>
        </p:nvSpPr>
        <p:spPr bwMode="auto">
          <a:xfrm>
            <a:off x="685800" y="3023129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/>
              <a:t>In </a:t>
            </a:r>
            <a:r>
              <a:rPr lang="en-US" sz="2400" b="1" baseline="0" dirty="0">
                <a:latin typeface="Courier New" pitchFamily="49" charset="0"/>
              </a:rPr>
              <a:t>Matlab</a:t>
            </a:r>
            <a:r>
              <a:rPr lang="en-US" sz="2400" baseline="0" dirty="0"/>
              <a:t> this is easily performed by</a:t>
            </a:r>
          </a:p>
        </p:txBody>
      </p:sp>
      <p:sp>
        <p:nvSpPr>
          <p:cNvPr id="131078" name="Text Box 7"/>
          <p:cNvSpPr txBox="1">
            <a:spLocks noChangeArrowheads="1"/>
          </p:cNvSpPr>
          <p:nvPr/>
        </p:nvSpPr>
        <p:spPr bwMode="auto">
          <a:xfrm>
            <a:off x="685800" y="4895850"/>
            <a:ext cx="77724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aseline="0" dirty="0"/>
              <a:t>where </a:t>
            </a:r>
            <a:r>
              <a:rPr lang="en-US" sz="2400" b="1" baseline="0" dirty="0"/>
              <a:t>B</a:t>
            </a:r>
            <a:r>
              <a:rPr lang="en-US" sz="2400" i="1" baseline="0" dirty="0"/>
              <a:t>=</a:t>
            </a:r>
            <a:r>
              <a:rPr lang="en-US" sz="2400" b="1" baseline="0" dirty="0"/>
              <a:t>A</a:t>
            </a:r>
            <a:r>
              <a:rPr lang="en-US" sz="2400" baseline="30000" dirty="0"/>
              <a:t>-1</a:t>
            </a:r>
            <a:r>
              <a:rPr lang="en-US" sz="2400" baseline="0" dirty="0"/>
              <a:t> is computed directly through the LMS formula on the previous page, and </a:t>
            </a:r>
            <a:r>
              <a:rPr lang="en-US" sz="2400" i="1" baseline="0" dirty="0"/>
              <a:t>R</a:t>
            </a:r>
            <a:r>
              <a:rPr lang="en-US" sz="2400" baseline="0" dirty="0"/>
              <a:t> &amp; </a:t>
            </a:r>
            <a:r>
              <a:rPr lang="en-US" sz="2400" i="1" baseline="0" dirty="0"/>
              <a:t>C</a:t>
            </a:r>
            <a:r>
              <a:rPr lang="en-US" sz="2400" baseline="0" dirty="0"/>
              <a:t> are the number of rows and columns in the image. </a:t>
            </a:r>
          </a:p>
        </p:txBody>
      </p:sp>
      <p:sp>
        <p:nvSpPr>
          <p:cNvPr id="131079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5867400" cy="723900"/>
          </a:xfrm>
          <a:noFill/>
        </p:spPr>
        <p:txBody>
          <a:bodyPr/>
          <a:lstStyle/>
          <a:p>
            <a:r>
              <a:rPr lang="en-US" dirty="0" smtClean="0"/>
              <a:t>Color Correction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F15166F7-70A0-4589-AB2E-F703CBA7FE3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smtClean="0"/>
              <a:t>Linear Color Correction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1F3E0BB7-53E3-41EF-B1DB-F5D906C9B92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32099" name="Picture 3" descr="T-38T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4" descr="T-38Tour-yel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1743075" y="5584825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Original Image</a:t>
            </a:r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5686425" y="5584825"/>
            <a:ext cx="1720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“Aged” Image</a:t>
            </a:r>
          </a:p>
        </p:txBody>
      </p:sp>
      <p:sp>
        <p:nvSpPr>
          <p:cNvPr id="132103" name="Text Box 7"/>
          <p:cNvSpPr txBox="1">
            <a:spLocks noChangeArrowheads="1"/>
          </p:cNvSpPr>
          <p:nvPr/>
        </p:nvSpPr>
        <p:spPr bwMode="auto">
          <a:xfrm>
            <a:off x="682625" y="2209800"/>
            <a:ext cx="7780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aseline="0"/>
              <a:t>NASA Summer Faculty Fellows at Ellington Air Force Base, Houston, TX, July 2002.  Airplane is a T-38.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T-38Tour-yel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 descr="T-38To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4" descr="blue-detail-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1344613" cy="1371600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Picture 5" descr="blue-detail-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86000"/>
            <a:ext cx="1344613" cy="1371600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3247"/>
              </p:ext>
            </p:extLst>
          </p:nvPr>
        </p:nvGraphicFramePr>
        <p:xfrm>
          <a:off x="2743200" y="2705100"/>
          <a:ext cx="381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3" name="Equation" r:id="rId7" imgW="380880" imgH="698400" progId="Equation.DSMT4">
                  <p:embed/>
                </p:oleObj>
              </mc:Choice>
              <mc:Fallback>
                <p:oleObj name="Equation" r:id="rId7" imgW="380880" imgH="698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05100"/>
                        <a:ext cx="381000" cy="698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743875"/>
              </p:ext>
            </p:extLst>
          </p:nvPr>
        </p:nvGraphicFramePr>
        <p:xfrm>
          <a:off x="6705600" y="2705100"/>
          <a:ext cx="3937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4" name="Equation" r:id="rId9" imgW="393480" imgH="698400" progId="Equation.DSMT4">
                  <p:embed/>
                </p:oleObj>
              </mc:Choice>
              <mc:Fallback>
                <p:oleObj name="Equation" r:id="rId9" imgW="393480" imgH="698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705100"/>
                        <a:ext cx="393700" cy="698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8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smtClean="0"/>
              <a:t>Color Mapping 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9AFF753E-3CE4-41B9-9FAF-5BE0EF11EDD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33129" name="Freeform 9"/>
          <p:cNvSpPr>
            <a:spLocks/>
          </p:cNvSpPr>
          <p:nvPr/>
        </p:nvSpPr>
        <p:spPr bwMode="auto">
          <a:xfrm>
            <a:off x="2362200" y="2286000"/>
            <a:ext cx="3962400" cy="609600"/>
          </a:xfrm>
          <a:custGeom>
            <a:avLst/>
            <a:gdLst>
              <a:gd name="T0" fmla="*/ 0 w 2592"/>
              <a:gd name="T1" fmla="*/ 2147483647 h 528"/>
              <a:gd name="T2" fmla="*/ 2147483647 w 2592"/>
              <a:gd name="T3" fmla="*/ 0 h 528"/>
              <a:gd name="T4" fmla="*/ 2147483647 w 2592"/>
              <a:gd name="T5" fmla="*/ 2147483647 h 5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528">
                <a:moveTo>
                  <a:pt x="0" y="528"/>
                </a:moveTo>
                <a:cubicBezTo>
                  <a:pt x="480" y="264"/>
                  <a:pt x="960" y="0"/>
                  <a:pt x="1392" y="0"/>
                </a:cubicBezTo>
                <a:cubicBezTo>
                  <a:pt x="1824" y="0"/>
                  <a:pt x="2400" y="432"/>
                  <a:pt x="2592" y="528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63500" dist="50800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en-US" baseline="0"/>
          </a:p>
        </p:txBody>
      </p:sp>
      <p:sp>
        <p:nvSpPr>
          <p:cNvPr id="133130" name="Text Box 13"/>
          <p:cNvSpPr txBox="1">
            <a:spLocks noChangeArrowheads="1"/>
          </p:cNvSpPr>
          <p:nvPr/>
        </p:nvSpPr>
        <p:spPr bwMode="auto">
          <a:xfrm>
            <a:off x="1743075" y="5584825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Original Image</a:t>
            </a:r>
          </a:p>
        </p:txBody>
      </p:sp>
      <p:sp>
        <p:nvSpPr>
          <p:cNvPr id="133131" name="Text Box 14"/>
          <p:cNvSpPr txBox="1">
            <a:spLocks noChangeArrowheads="1"/>
          </p:cNvSpPr>
          <p:nvPr/>
        </p:nvSpPr>
        <p:spPr bwMode="auto">
          <a:xfrm>
            <a:off x="5686425" y="5584825"/>
            <a:ext cx="1720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“Aged”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T-38Tour-yel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Picture 3" descr="white-detail-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86000"/>
            <a:ext cx="1397000" cy="1371600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4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393589"/>
              </p:ext>
            </p:extLst>
          </p:nvPr>
        </p:nvGraphicFramePr>
        <p:xfrm>
          <a:off x="6705600" y="2705100"/>
          <a:ext cx="406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5" name="Equation" r:id="rId5" imgW="406080" imgH="698400" progId="Equation.DSMT4">
                  <p:embed/>
                </p:oleObj>
              </mc:Choice>
              <mc:Fallback>
                <p:oleObj name="Equation" r:id="rId5" imgW="406080" imgH="698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705100"/>
                        <a:ext cx="406400" cy="698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4149" name="Picture 5" descr="T-38Tou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0" name="Picture 6" descr="white-detail-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1397000" cy="1371600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41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489039"/>
              </p:ext>
            </p:extLst>
          </p:nvPr>
        </p:nvGraphicFramePr>
        <p:xfrm>
          <a:off x="2743200" y="2705100"/>
          <a:ext cx="406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6" name="Equation" r:id="rId9" imgW="406080" imgH="698400" progId="Equation.DSMT4">
                  <p:embed/>
                </p:oleObj>
              </mc:Choice>
              <mc:Fallback>
                <p:oleObj name="Equation" r:id="rId9" imgW="406080" imgH="698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05100"/>
                        <a:ext cx="406400" cy="698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2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smtClean="0"/>
              <a:t>Color Mapping 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531A10E2-F16A-46E7-904F-050708118CD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34153" name="Freeform 9"/>
          <p:cNvSpPr>
            <a:spLocks/>
          </p:cNvSpPr>
          <p:nvPr/>
        </p:nvSpPr>
        <p:spPr bwMode="auto">
          <a:xfrm>
            <a:off x="2362200" y="2286000"/>
            <a:ext cx="3962400" cy="609600"/>
          </a:xfrm>
          <a:custGeom>
            <a:avLst/>
            <a:gdLst>
              <a:gd name="T0" fmla="*/ 0 w 2592"/>
              <a:gd name="T1" fmla="*/ 2147483647 h 528"/>
              <a:gd name="T2" fmla="*/ 2147483647 w 2592"/>
              <a:gd name="T3" fmla="*/ 0 h 528"/>
              <a:gd name="T4" fmla="*/ 2147483647 w 2592"/>
              <a:gd name="T5" fmla="*/ 2147483647 h 5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528">
                <a:moveTo>
                  <a:pt x="0" y="528"/>
                </a:moveTo>
                <a:cubicBezTo>
                  <a:pt x="480" y="264"/>
                  <a:pt x="960" y="0"/>
                  <a:pt x="1392" y="0"/>
                </a:cubicBezTo>
                <a:cubicBezTo>
                  <a:pt x="1824" y="0"/>
                  <a:pt x="2400" y="432"/>
                  <a:pt x="2592" y="528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54" name="Text Box 13"/>
          <p:cNvSpPr txBox="1">
            <a:spLocks noChangeArrowheads="1"/>
          </p:cNvSpPr>
          <p:nvPr/>
        </p:nvSpPr>
        <p:spPr bwMode="auto">
          <a:xfrm>
            <a:off x="1743075" y="5584825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Original Image</a:t>
            </a:r>
          </a:p>
        </p:txBody>
      </p:sp>
      <p:sp>
        <p:nvSpPr>
          <p:cNvPr id="134155" name="Text Box 14"/>
          <p:cNvSpPr txBox="1">
            <a:spLocks noChangeArrowheads="1"/>
          </p:cNvSpPr>
          <p:nvPr/>
        </p:nvSpPr>
        <p:spPr bwMode="auto">
          <a:xfrm>
            <a:off x="5686425" y="5584825"/>
            <a:ext cx="1720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“Aged”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smtClean="0"/>
              <a:t>Color Mapping 3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FD147FB-4FE9-44A8-B16B-EECBBCDFDF9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35171" name="Picture 3" descr="T-38T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2" name="Picture 4" descr="T-38Tour-yel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3" name="Picture 5" descr="s-detail-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1243013" cy="1371600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4" name="Picture 6" descr="s-detail-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86000"/>
            <a:ext cx="1243013" cy="1371600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5175" name="Object 7"/>
          <p:cNvGraphicFramePr>
            <a:graphicFrameLocks noChangeAspect="1"/>
          </p:cNvGraphicFramePr>
          <p:nvPr/>
        </p:nvGraphicFramePr>
        <p:xfrm>
          <a:off x="2743200" y="274320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7" name="Equation" r:id="rId7" imgW="406224" imgH="622030" progId="Equation.DSMT4">
                  <p:embed/>
                </p:oleObj>
              </mc:Choice>
              <mc:Fallback>
                <p:oleObj name="Equation" r:id="rId7" imgW="406224" imgH="62203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6" name="Object 8"/>
          <p:cNvGraphicFramePr>
            <a:graphicFrameLocks noChangeAspect="1"/>
          </p:cNvGraphicFramePr>
          <p:nvPr/>
        </p:nvGraphicFramePr>
        <p:xfrm>
          <a:off x="6705600" y="274320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8" name="Equation" r:id="rId9" imgW="406224" imgH="622030" progId="Equation.DSMT4">
                  <p:embed/>
                </p:oleObj>
              </mc:Choice>
              <mc:Fallback>
                <p:oleObj name="Equation" r:id="rId9" imgW="406224" imgH="62203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74320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7" name="Freeform 9"/>
          <p:cNvSpPr>
            <a:spLocks/>
          </p:cNvSpPr>
          <p:nvPr/>
        </p:nvSpPr>
        <p:spPr bwMode="auto">
          <a:xfrm>
            <a:off x="2362200" y="2286000"/>
            <a:ext cx="3962400" cy="609600"/>
          </a:xfrm>
          <a:custGeom>
            <a:avLst/>
            <a:gdLst>
              <a:gd name="T0" fmla="*/ 0 w 2592"/>
              <a:gd name="T1" fmla="*/ 2147483647 h 528"/>
              <a:gd name="T2" fmla="*/ 2147483647 w 2592"/>
              <a:gd name="T3" fmla="*/ 0 h 528"/>
              <a:gd name="T4" fmla="*/ 2147483647 w 2592"/>
              <a:gd name="T5" fmla="*/ 2147483647 h 5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528">
                <a:moveTo>
                  <a:pt x="0" y="528"/>
                </a:moveTo>
                <a:cubicBezTo>
                  <a:pt x="480" y="264"/>
                  <a:pt x="960" y="0"/>
                  <a:pt x="1392" y="0"/>
                </a:cubicBezTo>
                <a:cubicBezTo>
                  <a:pt x="1824" y="0"/>
                  <a:pt x="2400" y="432"/>
                  <a:pt x="2592" y="528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8" name="Text Box 13"/>
          <p:cNvSpPr txBox="1">
            <a:spLocks noChangeArrowheads="1"/>
          </p:cNvSpPr>
          <p:nvPr/>
        </p:nvSpPr>
        <p:spPr bwMode="auto">
          <a:xfrm>
            <a:off x="1743075" y="5584825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Original Image</a:t>
            </a:r>
          </a:p>
        </p:txBody>
      </p:sp>
      <p:sp>
        <p:nvSpPr>
          <p:cNvPr id="135179" name="Text Box 14"/>
          <p:cNvSpPr txBox="1">
            <a:spLocks noChangeArrowheads="1"/>
          </p:cNvSpPr>
          <p:nvPr/>
        </p:nvSpPr>
        <p:spPr bwMode="auto">
          <a:xfrm>
            <a:off x="5686425" y="5584825"/>
            <a:ext cx="1720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“Aged”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smtClean="0"/>
              <a:t>Color Mapping 4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DA996EBA-AD31-4363-B12A-37A39D8E18B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36195" name="Picture 3" descr="T-38T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4" descr="T-38Tour-yel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5" descr="yellow-detail-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1293813" cy="1371600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8" name="Picture 6" descr="yellow-detail-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86000"/>
            <a:ext cx="1293813" cy="1371600"/>
          </a:xfrm>
          <a:prstGeom prst="rect">
            <a:avLst/>
          </a:prstGeom>
          <a:noFill/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6199" name="Object 7"/>
          <p:cNvGraphicFramePr>
            <a:graphicFrameLocks noChangeAspect="1"/>
          </p:cNvGraphicFramePr>
          <p:nvPr/>
        </p:nvGraphicFramePr>
        <p:xfrm>
          <a:off x="2743200" y="274320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1" name="Equation" r:id="rId7" imgW="406224" imgH="622030" progId="Equation.DSMT4">
                  <p:embed/>
                </p:oleObj>
              </mc:Choice>
              <mc:Fallback>
                <p:oleObj name="Equation" r:id="rId7" imgW="406224" imgH="62203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0" name="Object 8"/>
          <p:cNvGraphicFramePr>
            <a:graphicFrameLocks noChangeAspect="1"/>
          </p:cNvGraphicFramePr>
          <p:nvPr/>
        </p:nvGraphicFramePr>
        <p:xfrm>
          <a:off x="6705600" y="274320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2" name="Equation" r:id="rId9" imgW="406224" imgH="622030" progId="Equation.DSMT4">
                  <p:embed/>
                </p:oleObj>
              </mc:Choice>
              <mc:Fallback>
                <p:oleObj name="Equation" r:id="rId9" imgW="406224" imgH="62203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74320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1" name="Freeform 9"/>
          <p:cNvSpPr>
            <a:spLocks/>
          </p:cNvSpPr>
          <p:nvPr/>
        </p:nvSpPr>
        <p:spPr bwMode="auto">
          <a:xfrm>
            <a:off x="2362200" y="2286000"/>
            <a:ext cx="3962400" cy="609600"/>
          </a:xfrm>
          <a:custGeom>
            <a:avLst/>
            <a:gdLst>
              <a:gd name="T0" fmla="*/ 0 w 2592"/>
              <a:gd name="T1" fmla="*/ 2147483647 h 528"/>
              <a:gd name="T2" fmla="*/ 2147483647 w 2592"/>
              <a:gd name="T3" fmla="*/ 0 h 528"/>
              <a:gd name="T4" fmla="*/ 2147483647 w 2592"/>
              <a:gd name="T5" fmla="*/ 2147483647 h 5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528">
                <a:moveTo>
                  <a:pt x="0" y="528"/>
                </a:moveTo>
                <a:cubicBezTo>
                  <a:pt x="480" y="264"/>
                  <a:pt x="960" y="0"/>
                  <a:pt x="1392" y="0"/>
                </a:cubicBezTo>
                <a:cubicBezTo>
                  <a:pt x="1824" y="0"/>
                  <a:pt x="2400" y="432"/>
                  <a:pt x="2592" y="528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202" name="Text Box 13"/>
          <p:cNvSpPr txBox="1">
            <a:spLocks noChangeArrowheads="1"/>
          </p:cNvSpPr>
          <p:nvPr/>
        </p:nvSpPr>
        <p:spPr bwMode="auto">
          <a:xfrm>
            <a:off x="1743075" y="5584825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Original Image</a:t>
            </a:r>
          </a:p>
        </p:txBody>
      </p:sp>
      <p:sp>
        <p:nvSpPr>
          <p:cNvPr id="136203" name="Text Box 14"/>
          <p:cNvSpPr txBox="1">
            <a:spLocks noChangeArrowheads="1"/>
          </p:cNvSpPr>
          <p:nvPr/>
        </p:nvSpPr>
        <p:spPr bwMode="auto">
          <a:xfrm>
            <a:off x="5686425" y="5584825"/>
            <a:ext cx="1720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>
                <a:latin typeface="Arial" charset="0"/>
              </a:rPr>
              <a:t>“Aged”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D004A6E5-AAB1-4843-A1A2-A79AAD7066F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22532" name="Picture 4" descr="D&amp;IA_red_gamma_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6781800" y="1295400"/>
            <a:ext cx="1828800" cy="4616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red </a:t>
            </a:r>
            <a:r>
              <a:rPr lang="en-US" dirty="0">
                <a:sym typeface="Symbol" pitchFamily="82" charset="2"/>
              </a:rPr>
              <a:t>=0.5</a:t>
            </a:r>
            <a:endParaRPr lang="en-US" dirty="0"/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4876800" y="5638800"/>
            <a:ext cx="3733800" cy="3968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baseline="0" dirty="0">
                <a:latin typeface="Comic Sans MS" pitchFamily="66" charset="0"/>
              </a:rPr>
              <a:t>reduced red = increased cyan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22537" name="Oval 10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538" name="Line 11"/>
            <p:cNvSpPr>
              <a:spLocks noChangeShapeType="1"/>
            </p:cNvSpPr>
            <p:nvPr/>
          </p:nvSpPr>
          <p:spPr bwMode="auto">
            <a:xfrm flipH="1">
              <a:off x="5300663" y="3014663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smtClean="0"/>
              <a:t>Color Transformations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45704E08-AC52-473B-8473-41907330F9B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37219" name="Picture 3" descr="T-38T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375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0" name="Picture 4" descr="T-38Tour-yel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6375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7221" name="Object 5"/>
          <p:cNvGraphicFramePr>
            <a:graphicFrameLocks noChangeAspect="1"/>
          </p:cNvGraphicFramePr>
          <p:nvPr/>
        </p:nvGraphicFramePr>
        <p:xfrm>
          <a:off x="2133600" y="24447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4" name="Equation" r:id="rId5" imgW="406224" imgH="622030" progId="Equation.DSMT4">
                  <p:embed/>
                </p:oleObj>
              </mc:Choice>
              <mc:Fallback>
                <p:oleObj name="Equation" r:id="rId5" imgW="406224" imgH="62203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447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6019800" y="24447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5" name="Equation" r:id="rId7" imgW="406224" imgH="622030" progId="Equation.DSMT4">
                  <p:embed/>
                </p:oleObj>
              </mc:Choice>
              <mc:Fallback>
                <p:oleObj name="Equation" r:id="rId7" imgW="406224" imgH="62203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4447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4419600" y="3054350"/>
          <a:ext cx="393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6" name="Equation" r:id="rId9" imgW="393529" imgH="622030" progId="Equation.DSMT4">
                  <p:embed/>
                </p:oleObj>
              </mc:Choice>
              <mc:Fallback>
                <p:oleObj name="Equation" r:id="rId9" imgW="393529" imgH="62203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054350"/>
                        <a:ext cx="3937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7010400" y="33591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7" name="Equation" r:id="rId11" imgW="406224" imgH="622030" progId="Equation.DSMT4">
                  <p:embed/>
                </p:oleObj>
              </mc:Choice>
              <mc:Fallback>
                <p:oleObj name="Equation" r:id="rId11" imgW="406224" imgH="62203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3591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6172200" y="38925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8" name="Equation" r:id="rId13" imgW="406224" imgH="622030" progId="Equation.DSMT4">
                  <p:embed/>
                </p:oleObj>
              </mc:Choice>
              <mc:Fallback>
                <p:oleObj name="Equation" r:id="rId13" imgW="406224" imgH="62203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8925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2286000" y="38925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9" name="Equation" r:id="rId15" imgW="406224" imgH="622030" progId="Equation.DSMT4">
                  <p:embed/>
                </p:oleObj>
              </mc:Choice>
              <mc:Fallback>
                <p:oleObj name="Equation" r:id="rId15" imgW="406224" imgH="62203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8925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7" name="Object 11"/>
          <p:cNvGraphicFramePr>
            <a:graphicFrameLocks noChangeAspect="1"/>
          </p:cNvGraphicFramePr>
          <p:nvPr/>
        </p:nvGraphicFramePr>
        <p:xfrm>
          <a:off x="533400" y="3054350"/>
          <a:ext cx="381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0" name="Equation" r:id="rId17" imgW="380835" imgH="622030" progId="Equation.DSMT4">
                  <p:embed/>
                </p:oleObj>
              </mc:Choice>
              <mc:Fallback>
                <p:oleObj name="Equation" r:id="rId17" imgW="380835" imgH="62203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054350"/>
                        <a:ext cx="3810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8" name="Object 12"/>
          <p:cNvGraphicFramePr>
            <a:graphicFrameLocks noChangeAspect="1"/>
          </p:cNvGraphicFramePr>
          <p:nvPr/>
        </p:nvGraphicFramePr>
        <p:xfrm>
          <a:off x="3124200" y="33591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1" name="Equation" r:id="rId19" imgW="406224" imgH="622030" progId="Equation.DSMT4">
                  <p:embed/>
                </p:oleObj>
              </mc:Choice>
              <mc:Fallback>
                <p:oleObj name="Equation" r:id="rId19" imgW="406224" imgH="62203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3591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501775" y="5410200"/>
            <a:ext cx="6238875" cy="762000"/>
            <a:chOff x="1501775" y="5410200"/>
            <a:chExt cx="6238875" cy="762000"/>
          </a:xfrm>
        </p:grpSpPr>
        <p:graphicFrame>
          <p:nvGraphicFramePr>
            <p:cNvPr id="137234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8764146"/>
                </p:ext>
              </p:extLst>
            </p:nvPr>
          </p:nvGraphicFramePr>
          <p:xfrm>
            <a:off x="1501775" y="5410200"/>
            <a:ext cx="1241425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42" name="Equation" r:id="rId21" imgW="1180800" imgH="723600" progId="Equation.DSMT4">
                    <p:embed/>
                  </p:oleObj>
                </mc:Choice>
                <mc:Fallback>
                  <p:oleObj name="Equation" r:id="rId21" imgW="1180800" imgH="7236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1775" y="5410200"/>
                          <a:ext cx="1241425" cy="762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35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9765523"/>
                </p:ext>
              </p:extLst>
            </p:nvPr>
          </p:nvGraphicFramePr>
          <p:xfrm>
            <a:off x="3106737" y="5410200"/>
            <a:ext cx="13208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43" name="Equation" r:id="rId23" imgW="1257120" imgH="723600" progId="Equation.DSMT4">
                    <p:embed/>
                  </p:oleObj>
                </mc:Choice>
                <mc:Fallback>
                  <p:oleObj name="Equation" r:id="rId23" imgW="1257120" imgH="7236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6737" y="5410200"/>
                          <a:ext cx="1320800" cy="762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3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6526474"/>
                </p:ext>
              </p:extLst>
            </p:nvPr>
          </p:nvGraphicFramePr>
          <p:xfrm>
            <a:off x="4791074" y="5410200"/>
            <a:ext cx="1293813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44" name="Equation" r:id="rId25" imgW="1231560" imgH="723600" progId="Equation.DSMT4">
                    <p:embed/>
                  </p:oleObj>
                </mc:Choice>
                <mc:Fallback>
                  <p:oleObj name="Equation" r:id="rId25" imgW="1231560" imgH="7236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1074" y="5410200"/>
                          <a:ext cx="1293813" cy="762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37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3193489"/>
                </p:ext>
              </p:extLst>
            </p:nvPr>
          </p:nvGraphicFramePr>
          <p:xfrm>
            <a:off x="6448425" y="5410200"/>
            <a:ext cx="1292225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45" name="Equation" r:id="rId27" imgW="1231560" imgH="723600" progId="Equation.DSMT4">
                    <p:embed/>
                  </p:oleObj>
                </mc:Choice>
                <mc:Fallback>
                  <p:oleObj name="Equation" r:id="rId27" imgW="1231560" imgH="7236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8425" y="5410200"/>
                          <a:ext cx="1292225" cy="762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7230" name="Text Box 18"/>
          <p:cNvSpPr txBox="1">
            <a:spLocks noChangeArrowheads="1"/>
          </p:cNvSpPr>
          <p:nvPr/>
        </p:nvSpPr>
        <p:spPr bwMode="auto">
          <a:xfrm>
            <a:off x="1017588" y="4922838"/>
            <a:ext cx="7148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aseline="0"/>
              <a:t>The aging process was a transformation, </a:t>
            </a:r>
            <a:r>
              <a:rPr lang="en-US" sz="2400" baseline="0">
                <a:sym typeface="Symbol" pitchFamily="82" charset="2"/>
              </a:rPr>
              <a:t>, that mapped:</a:t>
            </a:r>
            <a:endParaRPr lang="en-US" sz="2400" baseline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smtClean="0"/>
              <a:t>Color Transformations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18D30480-F9F3-484C-B88E-B0D22F49057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138243" name="Picture 3" descr="T-38T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375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4" name="Picture 4" descr="T-38Tour-yel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63750"/>
            <a:ext cx="36449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8245" name="Object 5"/>
          <p:cNvGraphicFramePr>
            <a:graphicFrameLocks noChangeAspect="1"/>
          </p:cNvGraphicFramePr>
          <p:nvPr/>
        </p:nvGraphicFramePr>
        <p:xfrm>
          <a:off x="2133600" y="24447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7" name="Equation" r:id="rId5" imgW="406224" imgH="622030" progId="Equation.DSMT4">
                  <p:embed/>
                </p:oleObj>
              </mc:Choice>
              <mc:Fallback>
                <p:oleObj name="Equation" r:id="rId5" imgW="406224" imgH="62203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447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6" name="Object 6"/>
          <p:cNvGraphicFramePr>
            <a:graphicFrameLocks noChangeAspect="1"/>
          </p:cNvGraphicFramePr>
          <p:nvPr/>
        </p:nvGraphicFramePr>
        <p:xfrm>
          <a:off x="6019800" y="24447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8" name="Equation" r:id="rId7" imgW="406224" imgH="622030" progId="Equation.DSMT4">
                  <p:embed/>
                </p:oleObj>
              </mc:Choice>
              <mc:Fallback>
                <p:oleObj name="Equation" r:id="rId7" imgW="406224" imgH="62203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4447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7" name="Object 7"/>
          <p:cNvGraphicFramePr>
            <a:graphicFrameLocks noChangeAspect="1"/>
          </p:cNvGraphicFramePr>
          <p:nvPr/>
        </p:nvGraphicFramePr>
        <p:xfrm>
          <a:off x="4419600" y="3054350"/>
          <a:ext cx="393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9" name="Equation" r:id="rId9" imgW="393529" imgH="622030" progId="Equation.DSMT4">
                  <p:embed/>
                </p:oleObj>
              </mc:Choice>
              <mc:Fallback>
                <p:oleObj name="Equation" r:id="rId9" imgW="393529" imgH="62203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054350"/>
                        <a:ext cx="3937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8" name="Object 8"/>
          <p:cNvGraphicFramePr>
            <a:graphicFrameLocks noChangeAspect="1"/>
          </p:cNvGraphicFramePr>
          <p:nvPr/>
        </p:nvGraphicFramePr>
        <p:xfrm>
          <a:off x="7010400" y="33591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0" name="Equation" r:id="rId11" imgW="406224" imgH="622030" progId="Equation.DSMT4">
                  <p:embed/>
                </p:oleObj>
              </mc:Choice>
              <mc:Fallback>
                <p:oleObj name="Equation" r:id="rId11" imgW="406224" imgH="62203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3591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9" name="Object 9"/>
          <p:cNvGraphicFramePr>
            <a:graphicFrameLocks noChangeAspect="1"/>
          </p:cNvGraphicFramePr>
          <p:nvPr/>
        </p:nvGraphicFramePr>
        <p:xfrm>
          <a:off x="6172200" y="38925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1" name="Equation" r:id="rId13" imgW="406224" imgH="622030" progId="Equation.DSMT4">
                  <p:embed/>
                </p:oleObj>
              </mc:Choice>
              <mc:Fallback>
                <p:oleObj name="Equation" r:id="rId13" imgW="406224" imgH="62203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8925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0" name="Object 10"/>
          <p:cNvGraphicFramePr>
            <a:graphicFrameLocks noChangeAspect="1"/>
          </p:cNvGraphicFramePr>
          <p:nvPr/>
        </p:nvGraphicFramePr>
        <p:xfrm>
          <a:off x="2286000" y="38925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2" name="Equation" r:id="rId15" imgW="406224" imgH="622030" progId="Equation.DSMT4">
                  <p:embed/>
                </p:oleObj>
              </mc:Choice>
              <mc:Fallback>
                <p:oleObj name="Equation" r:id="rId15" imgW="406224" imgH="62203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8925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1" name="Object 11"/>
          <p:cNvGraphicFramePr>
            <a:graphicFrameLocks noChangeAspect="1"/>
          </p:cNvGraphicFramePr>
          <p:nvPr/>
        </p:nvGraphicFramePr>
        <p:xfrm>
          <a:off x="533400" y="3054350"/>
          <a:ext cx="381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3" name="Equation" r:id="rId17" imgW="380835" imgH="622030" progId="Equation.DSMT4">
                  <p:embed/>
                </p:oleObj>
              </mc:Choice>
              <mc:Fallback>
                <p:oleObj name="Equation" r:id="rId17" imgW="380835" imgH="62203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054350"/>
                        <a:ext cx="3810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2" name="Object 12"/>
          <p:cNvGraphicFramePr>
            <a:graphicFrameLocks noChangeAspect="1"/>
          </p:cNvGraphicFramePr>
          <p:nvPr/>
        </p:nvGraphicFramePr>
        <p:xfrm>
          <a:off x="3124200" y="3359150"/>
          <a:ext cx="40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4" name="Equation" r:id="rId19" imgW="406224" imgH="622030" progId="Equation.DSMT4">
                  <p:embed/>
                </p:oleObj>
              </mc:Choice>
              <mc:Fallback>
                <p:oleObj name="Equation" r:id="rId19" imgW="406224" imgH="62203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359150"/>
                        <a:ext cx="406400" cy="622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450975" y="5410200"/>
            <a:ext cx="6346825" cy="762000"/>
            <a:chOff x="1450975" y="5410200"/>
            <a:chExt cx="6346825" cy="762000"/>
          </a:xfrm>
        </p:grpSpPr>
        <p:graphicFrame>
          <p:nvGraphicFramePr>
            <p:cNvPr id="138253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9898909"/>
                </p:ext>
              </p:extLst>
            </p:nvPr>
          </p:nvGraphicFramePr>
          <p:xfrm>
            <a:off x="1450975" y="5410200"/>
            <a:ext cx="13462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65" name="Equation" r:id="rId21" imgW="1282680" imgH="723600" progId="Equation.DSMT4">
                    <p:embed/>
                  </p:oleObj>
                </mc:Choice>
                <mc:Fallback>
                  <p:oleObj name="Equation" r:id="rId21" imgW="1282680" imgH="7236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0975" y="5410200"/>
                          <a:ext cx="1346200" cy="762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254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5103281"/>
                </p:ext>
              </p:extLst>
            </p:nvPr>
          </p:nvGraphicFramePr>
          <p:xfrm>
            <a:off x="3054879" y="5410200"/>
            <a:ext cx="1427163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66" name="Equation" r:id="rId23" imgW="1358640" imgH="723600" progId="Equation.DSMT4">
                    <p:embed/>
                  </p:oleObj>
                </mc:Choice>
                <mc:Fallback>
                  <p:oleObj name="Equation" r:id="rId23" imgW="1358640" imgH="7236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4879" y="5410200"/>
                          <a:ext cx="1427163" cy="762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255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5277229"/>
                </p:ext>
              </p:extLst>
            </p:nvPr>
          </p:nvGraphicFramePr>
          <p:xfrm>
            <a:off x="4739746" y="5410200"/>
            <a:ext cx="1400175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67" name="Equation" r:id="rId25" imgW="1333440" imgH="723600" progId="Equation.DSMT4">
                    <p:embed/>
                  </p:oleObj>
                </mc:Choice>
                <mc:Fallback>
                  <p:oleObj name="Equation" r:id="rId25" imgW="1333440" imgH="7236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9746" y="5410200"/>
                          <a:ext cx="1400175" cy="762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25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3135313"/>
                </p:ext>
              </p:extLst>
            </p:nvPr>
          </p:nvGraphicFramePr>
          <p:xfrm>
            <a:off x="6397625" y="5410200"/>
            <a:ext cx="1400175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68" name="Equation" r:id="rId27" imgW="1333440" imgH="723600" progId="Equation.DSMT4">
                    <p:embed/>
                  </p:oleObj>
                </mc:Choice>
                <mc:Fallback>
                  <p:oleObj name="Equation" r:id="rId27" imgW="1333440" imgH="7236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97625" y="5410200"/>
                          <a:ext cx="1400175" cy="762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2116" name="Text Box 17"/>
          <p:cNvSpPr txBox="1">
            <a:spLocks noChangeArrowheads="1"/>
          </p:cNvSpPr>
          <p:nvPr/>
        </p:nvSpPr>
        <p:spPr bwMode="auto">
          <a:xfrm>
            <a:off x="1296988" y="4919663"/>
            <a:ext cx="66151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en-US" sz="2400" baseline="0" dirty="0" smtClean="0">
                <a:latin typeface="+mj-lt"/>
              </a:rPr>
              <a:t>To undo the process we need to find, </a:t>
            </a:r>
            <a:r>
              <a:rPr lang="en-US" sz="2400" baseline="0" dirty="0" smtClean="0">
                <a:latin typeface="Arial" charset="0"/>
                <a:sym typeface="Symbol" pitchFamily="18" charset="2"/>
              </a:rPr>
              <a:t></a:t>
            </a:r>
            <a:r>
              <a:rPr lang="en-US" sz="2400" baseline="30000" dirty="0" smtClean="0">
                <a:latin typeface="Arial" charset="0"/>
                <a:sym typeface="Symbol" pitchFamily="18" charset="2"/>
              </a:rPr>
              <a:t>-</a:t>
            </a:r>
            <a:r>
              <a:rPr lang="en-US" sz="2400" baseline="30000" dirty="0" smtClean="0">
                <a:sym typeface="Symbol" pitchFamily="18" charset="2"/>
              </a:rPr>
              <a:t>1</a:t>
            </a:r>
            <a:r>
              <a:rPr lang="en-US" sz="2400" baseline="0" dirty="0" smtClean="0">
                <a:latin typeface="+mj-lt"/>
                <a:sym typeface="Symbol" pitchFamily="18" charset="2"/>
              </a:rPr>
              <a:t>, that maps:</a:t>
            </a:r>
            <a:endParaRPr lang="en-US" sz="2400" baseline="0" dirty="0" smtClean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T-38Tour-yel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7" name="Picture 3" descr="T-38Tour-C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pPr algn="ctr"/>
            <a:r>
              <a:rPr lang="en-US" sz="3600" smtClean="0"/>
              <a:t>Correction Using 3 Mappings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73A8EDC3-CBB2-4589-979A-BAB979582B1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graphicFrame>
        <p:nvGraphicFramePr>
          <p:cNvPr id="1392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61818"/>
              </p:ext>
            </p:extLst>
          </p:nvPr>
        </p:nvGraphicFramePr>
        <p:xfrm>
          <a:off x="2041501" y="5543640"/>
          <a:ext cx="126846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3" name="Equation" r:id="rId5" imgW="1409400" imgH="698400" progId="Equation.DSMT4">
                  <p:embed/>
                </p:oleObj>
              </mc:Choice>
              <mc:Fallback>
                <p:oleObj name="Equation" r:id="rId5" imgW="140940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01" y="5543640"/>
                        <a:ext cx="1268460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53354"/>
              </p:ext>
            </p:extLst>
          </p:nvPr>
        </p:nvGraphicFramePr>
        <p:xfrm>
          <a:off x="5933371" y="5543640"/>
          <a:ext cx="125712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4" name="Equation" r:id="rId7" imgW="1396800" imgH="698400" progId="Equation.DSMT4">
                  <p:embed/>
                </p:oleObj>
              </mc:Choice>
              <mc:Fallback>
                <p:oleObj name="Equation" r:id="rId7" imgW="1396800" imgH="698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371" y="5543640"/>
                        <a:ext cx="1257120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258153"/>
              </p:ext>
            </p:extLst>
          </p:nvPr>
        </p:nvGraphicFramePr>
        <p:xfrm>
          <a:off x="3527425" y="1828800"/>
          <a:ext cx="21399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5" name="Equation" r:id="rId9" imgW="990360" imgH="190440" progId="Equation.DSMT4">
                  <p:embed/>
                </p:oleObj>
              </mc:Choice>
              <mc:Fallback>
                <p:oleObj name="Equation" r:id="rId9" imgW="990360" imgH="1904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1828800"/>
                        <a:ext cx="21399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2" name="Freeform 8"/>
          <p:cNvSpPr>
            <a:spLocks/>
          </p:cNvSpPr>
          <p:nvPr/>
        </p:nvSpPr>
        <p:spPr bwMode="auto">
          <a:xfrm>
            <a:off x="3962400" y="2362200"/>
            <a:ext cx="1219200" cy="228600"/>
          </a:xfrm>
          <a:custGeom>
            <a:avLst/>
            <a:gdLst>
              <a:gd name="T0" fmla="*/ 0 w 768"/>
              <a:gd name="T1" fmla="*/ 2147483647 h 192"/>
              <a:gd name="T2" fmla="*/ 2147483647 w 768"/>
              <a:gd name="T3" fmla="*/ 0 h 192"/>
              <a:gd name="T4" fmla="*/ 2147483647 w 768"/>
              <a:gd name="T5" fmla="*/ 2147483647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68" h="192">
                <a:moveTo>
                  <a:pt x="0" y="192"/>
                </a:moveTo>
                <a:cubicBezTo>
                  <a:pt x="128" y="96"/>
                  <a:pt x="256" y="0"/>
                  <a:pt x="384" y="0"/>
                </a:cubicBezTo>
                <a:cubicBezTo>
                  <a:pt x="512" y="0"/>
                  <a:pt x="696" y="152"/>
                  <a:pt x="768" y="19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T-38Tour-C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0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742490"/>
              </p:ext>
            </p:extLst>
          </p:nvPr>
        </p:nvGraphicFramePr>
        <p:xfrm>
          <a:off x="2041501" y="5543640"/>
          <a:ext cx="126846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8" name="Equation" r:id="rId4" imgW="1409400" imgH="698400" progId="Equation.DSMT4">
                  <p:embed/>
                </p:oleObj>
              </mc:Choice>
              <mc:Fallback>
                <p:oleObj name="Equation" r:id="rId4" imgW="1409400" imgH="698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01" y="5543640"/>
                        <a:ext cx="1268460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937527"/>
              </p:ext>
            </p:extLst>
          </p:nvPr>
        </p:nvGraphicFramePr>
        <p:xfrm>
          <a:off x="5933371" y="5543640"/>
          <a:ext cx="125712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9" name="Equation" r:id="rId6" imgW="1396800" imgH="698400" progId="Equation.DSMT4">
                  <p:embed/>
                </p:oleObj>
              </mc:Choice>
              <mc:Fallback>
                <p:oleObj name="Equation" r:id="rId6" imgW="1396800" imgH="698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371" y="5543640"/>
                        <a:ext cx="1257120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3" name="Text Box 7"/>
          <p:cNvSpPr txBox="1">
            <a:spLocks noChangeArrowheads="1"/>
          </p:cNvSpPr>
          <p:nvPr/>
        </p:nvSpPr>
        <p:spPr bwMode="auto">
          <a:xfrm>
            <a:off x="2203450" y="2209800"/>
            <a:ext cx="9144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aseline="0" dirty="0">
                <a:latin typeface="Comic Sans MS" pitchFamily="66" charset="0"/>
              </a:rPr>
              <a:t>original</a:t>
            </a:r>
          </a:p>
        </p:txBody>
      </p:sp>
      <p:sp>
        <p:nvSpPr>
          <p:cNvPr id="140294" name="Text Box 8"/>
          <p:cNvSpPr txBox="1">
            <a:spLocks noChangeArrowheads="1"/>
          </p:cNvSpPr>
          <p:nvPr/>
        </p:nvSpPr>
        <p:spPr bwMode="auto">
          <a:xfrm>
            <a:off x="5975350" y="2209800"/>
            <a:ext cx="11430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corrected</a:t>
            </a:r>
          </a:p>
        </p:txBody>
      </p:sp>
      <p:pic>
        <p:nvPicPr>
          <p:cNvPr id="140295" name="Picture 9" descr="T-38Tou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3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723900"/>
          </a:xfrm>
        </p:spPr>
        <p:txBody>
          <a:bodyPr/>
          <a:lstStyle/>
          <a:p>
            <a:pPr algn="ctr"/>
            <a:r>
              <a:rPr lang="en-US" sz="3600" smtClean="0"/>
              <a:t>Correction Using 3 Mappings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802AD4E1-3CEF-4868-B4DA-FB80BBB161E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graphicFrame>
        <p:nvGraphicFramePr>
          <p:cNvPr id="14029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651753"/>
              </p:ext>
            </p:extLst>
          </p:nvPr>
        </p:nvGraphicFramePr>
        <p:xfrm>
          <a:off x="3527425" y="1828800"/>
          <a:ext cx="21399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70" name="Equation" r:id="rId9" imgW="990360" imgH="190440" progId="Equation.DSMT4">
                  <p:embed/>
                </p:oleObj>
              </mc:Choice>
              <mc:Fallback>
                <p:oleObj name="Equation" r:id="rId9" imgW="990360" imgH="1904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1828800"/>
                        <a:ext cx="21399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T-38Tour-yel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5" name="Picture 3" descr="T-38Tour-C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1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207363"/>
              </p:ext>
            </p:extLst>
          </p:nvPr>
        </p:nvGraphicFramePr>
        <p:xfrm>
          <a:off x="2041501" y="5543640"/>
          <a:ext cx="126846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1" name="Equation" r:id="rId5" imgW="1409400" imgH="698400" progId="Equation.DSMT4">
                  <p:embed/>
                </p:oleObj>
              </mc:Choice>
              <mc:Fallback>
                <p:oleObj name="Equation" r:id="rId5" imgW="1409400" imgH="698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01" y="5543640"/>
                        <a:ext cx="1268460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234368"/>
              </p:ext>
            </p:extLst>
          </p:nvPr>
        </p:nvGraphicFramePr>
        <p:xfrm>
          <a:off x="5933371" y="5543640"/>
          <a:ext cx="125712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2" name="Equation" r:id="rId7" imgW="1396800" imgH="698400" progId="Equation.DSMT4">
                  <p:embed/>
                </p:oleObj>
              </mc:Choice>
              <mc:Fallback>
                <p:oleObj name="Equation" r:id="rId7" imgW="139680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371" y="5543640"/>
                        <a:ext cx="1257120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685800" y="9906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64" tIns="46033" rIns="92064" bIns="46033" anchor="ctr"/>
          <a:lstStyle/>
          <a:p>
            <a:pPr algn="ctr"/>
            <a:r>
              <a:rPr lang="en-US" sz="3600" baseline="0"/>
              <a:t>Another Correction Using 3 Mappings </a:t>
            </a:r>
          </a:p>
        </p:txBody>
      </p:sp>
      <p:sp>
        <p:nvSpPr>
          <p:cNvPr id="141319" name="Freeform 8"/>
          <p:cNvSpPr>
            <a:spLocks/>
          </p:cNvSpPr>
          <p:nvPr/>
        </p:nvSpPr>
        <p:spPr bwMode="auto">
          <a:xfrm>
            <a:off x="3962400" y="2362200"/>
            <a:ext cx="1219200" cy="228600"/>
          </a:xfrm>
          <a:custGeom>
            <a:avLst/>
            <a:gdLst>
              <a:gd name="T0" fmla="*/ 0 w 768"/>
              <a:gd name="T1" fmla="*/ 2147483647 h 192"/>
              <a:gd name="T2" fmla="*/ 2147483647 w 768"/>
              <a:gd name="T3" fmla="*/ 0 h 192"/>
              <a:gd name="T4" fmla="*/ 2147483647 w 768"/>
              <a:gd name="T5" fmla="*/ 2147483647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68" h="192">
                <a:moveTo>
                  <a:pt x="0" y="192"/>
                </a:moveTo>
                <a:cubicBezTo>
                  <a:pt x="128" y="96"/>
                  <a:pt x="256" y="0"/>
                  <a:pt x="384" y="0"/>
                </a:cubicBezTo>
                <a:cubicBezTo>
                  <a:pt x="512" y="0"/>
                  <a:pt x="696" y="152"/>
                  <a:pt x="768" y="19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D376C658-FAF7-4B79-983A-7D9D589F422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graphicFrame>
        <p:nvGraphicFramePr>
          <p:cNvPr id="1413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015256"/>
              </p:ext>
            </p:extLst>
          </p:nvPr>
        </p:nvGraphicFramePr>
        <p:xfrm>
          <a:off x="3527425" y="1828800"/>
          <a:ext cx="21399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3" name="Equation" r:id="rId9" imgW="990360" imgH="190440" progId="Equation.DSMT4">
                  <p:embed/>
                </p:oleObj>
              </mc:Choice>
              <mc:Fallback>
                <p:oleObj name="Equation" r:id="rId9" imgW="990360" imgH="1904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1828800"/>
                        <a:ext cx="21399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T-38T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Picture 3" descr="T-38Tour-C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0" name="Text Box 8"/>
          <p:cNvSpPr txBox="1">
            <a:spLocks noChangeArrowheads="1"/>
          </p:cNvSpPr>
          <p:nvPr/>
        </p:nvSpPr>
        <p:spPr bwMode="auto">
          <a:xfrm>
            <a:off x="2203450" y="2209800"/>
            <a:ext cx="9144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original</a:t>
            </a:r>
          </a:p>
        </p:txBody>
      </p:sp>
      <p:sp>
        <p:nvSpPr>
          <p:cNvPr id="142341" name="Text Box 9"/>
          <p:cNvSpPr txBox="1">
            <a:spLocks noChangeArrowheads="1"/>
          </p:cNvSpPr>
          <p:nvPr/>
        </p:nvSpPr>
        <p:spPr bwMode="auto">
          <a:xfrm>
            <a:off x="5975350" y="2209800"/>
            <a:ext cx="11430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corrected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026D5680-90AC-4BE0-943C-204226BDBFFE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graphicFrame>
        <p:nvGraphicFramePr>
          <p:cNvPr id="14234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648612"/>
              </p:ext>
            </p:extLst>
          </p:nvPr>
        </p:nvGraphicFramePr>
        <p:xfrm>
          <a:off x="3527425" y="1828800"/>
          <a:ext cx="21399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19" name="Equation" r:id="rId5" imgW="990360" imgH="190440" progId="Equation.DSMT4">
                  <p:embed/>
                </p:oleObj>
              </mc:Choice>
              <mc:Fallback>
                <p:oleObj name="Equation" r:id="rId5" imgW="990360" imgH="1904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1828800"/>
                        <a:ext cx="21399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575395"/>
              </p:ext>
            </p:extLst>
          </p:nvPr>
        </p:nvGraphicFramePr>
        <p:xfrm>
          <a:off x="2041501" y="5543640"/>
          <a:ext cx="126846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20" name="Equation" r:id="rId7" imgW="1409400" imgH="698400" progId="Equation.DSMT4">
                  <p:embed/>
                </p:oleObj>
              </mc:Choice>
              <mc:Fallback>
                <p:oleObj name="Equation" r:id="rId7" imgW="140940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01" y="5543640"/>
                        <a:ext cx="1268460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684857"/>
              </p:ext>
            </p:extLst>
          </p:nvPr>
        </p:nvGraphicFramePr>
        <p:xfrm>
          <a:off x="5933371" y="5543640"/>
          <a:ext cx="125712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21" name="Equation" r:id="rId9" imgW="1396800" imgH="698400" progId="Equation.DSMT4">
                  <p:embed/>
                </p:oleObj>
              </mc:Choice>
              <mc:Fallback>
                <p:oleObj name="Equation" r:id="rId9" imgW="1396800" imgH="698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371" y="5543640"/>
                        <a:ext cx="1257120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8" name="Rectangle 6"/>
          <p:cNvSpPr>
            <a:spLocks noChangeArrowheads="1"/>
          </p:cNvSpPr>
          <p:nvPr/>
        </p:nvSpPr>
        <p:spPr bwMode="auto">
          <a:xfrm>
            <a:off x="685800" y="9906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64" tIns="46033" rIns="92064" bIns="46033" anchor="ctr"/>
          <a:lstStyle/>
          <a:p>
            <a:pPr algn="ctr"/>
            <a:r>
              <a:rPr lang="en-US" sz="3600" baseline="0"/>
              <a:t>Another Correction Using 3 Mappings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043209"/>
              </p:ext>
            </p:extLst>
          </p:nvPr>
        </p:nvGraphicFramePr>
        <p:xfrm>
          <a:off x="2952750" y="1728788"/>
          <a:ext cx="32385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6" name="Equation" r:id="rId3" imgW="1498320" imgH="304560" progId="Equation.DSMT4">
                  <p:embed/>
                </p:oleObj>
              </mc:Choice>
              <mc:Fallback>
                <p:oleObj name="Equation" r:id="rId3" imgW="1498320" imgH="3045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1728788"/>
                        <a:ext cx="32385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63" name="Picture 2" descr="T-38Tour-yel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3" descr="T-38Tour-CC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7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3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4069"/>
              </p:ext>
            </p:extLst>
          </p:nvPr>
        </p:nvGraphicFramePr>
        <p:xfrm>
          <a:off x="1875775" y="5543640"/>
          <a:ext cx="159991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7" name="Equation" r:id="rId7" imgW="1777680" imgH="698400" progId="Equation.DSMT4">
                  <p:embed/>
                </p:oleObj>
              </mc:Choice>
              <mc:Fallback>
                <p:oleObj name="Equation" r:id="rId7" imgW="1777680" imgH="698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775" y="5543640"/>
                        <a:ext cx="159991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424284"/>
              </p:ext>
            </p:extLst>
          </p:nvPr>
        </p:nvGraphicFramePr>
        <p:xfrm>
          <a:off x="5769232" y="5543640"/>
          <a:ext cx="158857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8" name="Equation" r:id="rId9" imgW="1765080" imgH="698400" progId="Equation.DSMT4">
                  <p:embed/>
                </p:oleObj>
              </mc:Choice>
              <mc:Fallback>
                <p:oleObj name="Equation" r:id="rId9" imgW="176508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9232" y="5543640"/>
                        <a:ext cx="158857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7" name="Rectangle 6"/>
          <p:cNvSpPr>
            <a:spLocks noChangeArrowheads="1"/>
          </p:cNvSpPr>
          <p:nvPr/>
        </p:nvSpPr>
        <p:spPr bwMode="auto">
          <a:xfrm>
            <a:off x="685800" y="9906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64" tIns="46033" rIns="92064" bIns="46033" anchor="ctr"/>
          <a:lstStyle/>
          <a:p>
            <a:pPr algn="ctr"/>
            <a:r>
              <a:rPr lang="en-US" sz="3600" baseline="0"/>
              <a:t>Correction Using All 4 Mappings </a:t>
            </a:r>
          </a:p>
        </p:txBody>
      </p:sp>
      <p:sp>
        <p:nvSpPr>
          <p:cNvPr id="143368" name="Freeform 8"/>
          <p:cNvSpPr>
            <a:spLocks/>
          </p:cNvSpPr>
          <p:nvPr/>
        </p:nvSpPr>
        <p:spPr bwMode="auto">
          <a:xfrm>
            <a:off x="3962400" y="2362200"/>
            <a:ext cx="1219200" cy="228600"/>
          </a:xfrm>
          <a:custGeom>
            <a:avLst/>
            <a:gdLst>
              <a:gd name="T0" fmla="*/ 0 w 768"/>
              <a:gd name="T1" fmla="*/ 2147483647 h 192"/>
              <a:gd name="T2" fmla="*/ 2147483647 w 768"/>
              <a:gd name="T3" fmla="*/ 0 h 192"/>
              <a:gd name="T4" fmla="*/ 2147483647 w 768"/>
              <a:gd name="T5" fmla="*/ 2147483647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68" h="192">
                <a:moveTo>
                  <a:pt x="0" y="192"/>
                </a:moveTo>
                <a:cubicBezTo>
                  <a:pt x="128" y="96"/>
                  <a:pt x="256" y="0"/>
                  <a:pt x="384" y="0"/>
                </a:cubicBezTo>
                <a:cubicBezTo>
                  <a:pt x="512" y="0"/>
                  <a:pt x="696" y="152"/>
                  <a:pt x="768" y="19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FBE89DDF-500F-413E-8A07-2D83F83E924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38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049796"/>
              </p:ext>
            </p:extLst>
          </p:nvPr>
        </p:nvGraphicFramePr>
        <p:xfrm>
          <a:off x="2952750" y="1728788"/>
          <a:ext cx="32385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64" name="Equation" r:id="rId3" imgW="1498320" imgH="304560" progId="Equation.DSMT4">
                  <p:embed/>
                </p:oleObj>
              </mc:Choice>
              <mc:Fallback>
                <p:oleObj name="Equation" r:id="rId3" imgW="1498320" imgH="3045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1728788"/>
                        <a:ext cx="32385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387" name="Picture 2" descr="T-38Tour-CC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3" descr="T-38To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750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39E8235C-C670-4F1C-99B2-78CEBF0463B8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graphicFrame>
        <p:nvGraphicFramePr>
          <p:cNvPr id="1443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983130"/>
              </p:ext>
            </p:extLst>
          </p:nvPr>
        </p:nvGraphicFramePr>
        <p:xfrm>
          <a:off x="1875775" y="5543640"/>
          <a:ext cx="159991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65" name="Equation" r:id="rId7" imgW="1777680" imgH="698400" progId="Equation.DSMT4">
                  <p:embed/>
                </p:oleObj>
              </mc:Choice>
              <mc:Fallback>
                <p:oleObj name="Equation" r:id="rId7" imgW="1777680" imgH="698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775" y="5543640"/>
                        <a:ext cx="159991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24914"/>
              </p:ext>
            </p:extLst>
          </p:nvPr>
        </p:nvGraphicFramePr>
        <p:xfrm>
          <a:off x="5767645" y="5543640"/>
          <a:ext cx="158857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66" name="Equation" r:id="rId9" imgW="1765080" imgH="698400" progId="Equation.DSMT4">
                  <p:embed/>
                </p:oleObj>
              </mc:Choice>
              <mc:Fallback>
                <p:oleObj name="Equation" r:id="rId9" imgW="176508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645" y="5543640"/>
                        <a:ext cx="158857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6" name="Rectangle 6"/>
          <p:cNvSpPr>
            <a:spLocks noChangeArrowheads="1"/>
          </p:cNvSpPr>
          <p:nvPr/>
        </p:nvSpPr>
        <p:spPr bwMode="auto">
          <a:xfrm>
            <a:off x="685800" y="9906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64" tIns="46033" rIns="92064" bIns="46033" anchor="ctr"/>
          <a:lstStyle/>
          <a:p>
            <a:pPr algn="ctr"/>
            <a:r>
              <a:rPr lang="en-US" sz="3600" baseline="0"/>
              <a:t>Correction Using All 4 Mappings 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203450" y="2209800"/>
            <a:ext cx="9144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original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975350" y="2209800"/>
            <a:ext cx="11430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corrected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04900"/>
            <a:ext cx="7772400" cy="723900"/>
          </a:xfrm>
        </p:spPr>
        <p:txBody>
          <a:bodyPr/>
          <a:lstStyle/>
          <a:p>
            <a:r>
              <a:rPr lang="en-US" sz="3200" smtClean="0"/>
              <a:t>Random Sampling of Color Values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00590A97-6E18-420B-9705-A70E78E215D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45411" name="Text Box 3"/>
          <p:cNvSpPr txBox="1">
            <a:spLocks noChangeArrowheads="1"/>
          </p:cNvSpPr>
          <p:nvPr/>
        </p:nvSpPr>
        <p:spPr bwMode="auto">
          <a:xfrm>
            <a:off x="838200" y="2133600"/>
            <a:ext cx="4648200" cy="345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Aft>
                <a:spcPct val="25000"/>
              </a:spcAft>
            </a:pP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&gt;&gt; 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rr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 = round(R*rand([1 n]));</a:t>
            </a:r>
            <a:endParaRPr lang="en-US" sz="2000" b="1" baseline="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Aft>
                <a:spcPct val="25000"/>
              </a:spcAft>
            </a:pP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&gt;&gt; 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rc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 = round(C*rand([1 n]));</a:t>
            </a:r>
            <a:endParaRPr lang="en-US" sz="2000" b="1" baseline="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Aft>
                <a:spcPct val="25000"/>
              </a:spcAft>
            </a:pP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&gt;&gt; 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idx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 = [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rr;rc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];</a:t>
            </a:r>
            <a:endParaRPr lang="en-US" sz="2000" b="1" baseline="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Aft>
                <a:spcPct val="25000"/>
              </a:spcAft>
            </a:pP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&gt;&gt; Y(:,1) = 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diag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(I(rr,rc,1));</a:t>
            </a:r>
            <a:endParaRPr lang="en-US" sz="2000" b="1" baseline="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Aft>
                <a:spcPct val="25000"/>
              </a:spcAft>
            </a:pP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&gt;&gt; Y(:,2) = 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diag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(I(rr,rc,2));</a:t>
            </a:r>
            <a:endParaRPr lang="en-US" sz="2000" b="1" baseline="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Aft>
                <a:spcPct val="25000"/>
              </a:spcAft>
            </a:pP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&gt;&gt; Y(:,3) = 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diag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(I(rr,rc,3));</a:t>
            </a:r>
            <a:endParaRPr lang="en-US" sz="2000" b="1" baseline="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Aft>
                <a:spcPct val="25000"/>
              </a:spcAft>
            </a:pP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&gt;&gt; X(:,1) = 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diag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(J(rr,rc,1));</a:t>
            </a:r>
            <a:endParaRPr lang="en-US" sz="2000" b="1" baseline="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Aft>
                <a:spcPct val="25000"/>
              </a:spcAft>
            </a:pP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&gt;&gt; X(:,2) = 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diag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(J(rr,rc,2));</a:t>
            </a:r>
            <a:endParaRPr lang="en-US" sz="2000" b="1" baseline="0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Aft>
                <a:spcPct val="25000"/>
              </a:spcAft>
            </a:pP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&gt;&gt; X(:,3) = </a:t>
            </a:r>
            <a:r>
              <a:rPr lang="en-US" sz="2000" b="1" baseline="0" dirty="0" err="1">
                <a:solidFill>
                  <a:srgbClr val="000000"/>
                </a:solidFill>
                <a:latin typeface="Courier New" pitchFamily="49" charset="0"/>
              </a:rPr>
              <a:t>diag</a:t>
            </a:r>
            <a:r>
              <a:rPr lang="en-US" sz="2000" b="1" baseline="0" dirty="0">
                <a:solidFill>
                  <a:srgbClr val="000000"/>
                </a:solidFill>
                <a:latin typeface="Courier New" pitchFamily="49" charset="0"/>
              </a:rPr>
              <a:t>(J(rr,rc,3));</a:t>
            </a: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5638800" y="2133600"/>
            <a:ext cx="3117850" cy="8255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  <a:extLst/>
        </p:spPr>
        <p:txBody>
          <a:bodyPr wrap="non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600" baseline="0" dirty="0">
                <a:latin typeface="Comic Sans MS" pitchFamily="66" charset="0"/>
              </a:rPr>
              <a:t>R = number of rows in image</a:t>
            </a:r>
          </a:p>
          <a:p>
            <a:r>
              <a:rPr lang="en-US" sz="1600" baseline="0" dirty="0">
                <a:latin typeface="Comic Sans MS" pitchFamily="66" charset="0"/>
              </a:rPr>
              <a:t>C = number of columns in image</a:t>
            </a:r>
          </a:p>
          <a:p>
            <a:r>
              <a:rPr lang="en-US" sz="1600" baseline="0" dirty="0">
                <a:latin typeface="Comic Sans MS" pitchFamily="66" charset="0"/>
              </a:rPr>
              <a:t>n = number of pixels to select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5638800" y="3435350"/>
            <a:ext cx="2590800" cy="8255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600" baseline="0">
                <a:latin typeface="Comic Sans MS" pitchFamily="66" charset="0"/>
              </a:rPr>
              <a:t>rand([1 n]) : 1 × n matrix of random numbers between 0 and 1.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5638800" y="4737100"/>
            <a:ext cx="2590800" cy="8255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25000"/>
              </a:schemeClr>
            </a:outerShdw>
          </a:effectLst>
          <a:extLst/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600" baseline="0">
                <a:solidFill>
                  <a:srgbClr val="000000"/>
                </a:solidFill>
                <a:latin typeface="Comic Sans MS" pitchFamily="66" charset="0"/>
              </a:rPr>
              <a:t>diag(I(rr,rc,1)):  vector from main diagonal of matrix I(rr,rc,1).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4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10795"/>
              </p:ext>
            </p:extLst>
          </p:nvPr>
        </p:nvGraphicFramePr>
        <p:xfrm>
          <a:off x="2952750" y="1728788"/>
          <a:ext cx="32385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8" name="Equation" r:id="rId3" imgW="1498320" imgH="304560" progId="Equation.DSMT4">
                  <p:embed/>
                </p:oleObj>
              </mc:Choice>
              <mc:Fallback>
                <p:oleObj name="Equation" r:id="rId3" imgW="1498320" imgH="3045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1728788"/>
                        <a:ext cx="32385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6435" name="Picture 2" descr="T-38Tour-mar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544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6" name="Picture 3" descr="T-38Tour-yellow-mark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544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64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641448"/>
              </p:ext>
            </p:extLst>
          </p:nvPr>
        </p:nvGraphicFramePr>
        <p:xfrm>
          <a:off x="2082536" y="5543640"/>
          <a:ext cx="116575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9" name="Equation" r:id="rId7" imgW="1295280" imgH="698400" progId="Equation.DSMT4">
                  <p:embed/>
                </p:oleObj>
              </mc:Choice>
              <mc:Fallback>
                <p:oleObj name="Equation" r:id="rId7" imgW="1295280" imgH="698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536" y="5543640"/>
                        <a:ext cx="116575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76919"/>
              </p:ext>
            </p:extLst>
          </p:nvPr>
        </p:nvGraphicFramePr>
        <p:xfrm>
          <a:off x="5963066" y="5543640"/>
          <a:ext cx="117709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10" name="Equation" r:id="rId9" imgW="1307880" imgH="698400" progId="Equation.DSMT4">
                  <p:embed/>
                </p:oleObj>
              </mc:Choice>
              <mc:Fallback>
                <p:oleObj name="Equation" r:id="rId9" imgW="130788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3066" y="5543640"/>
                        <a:ext cx="117709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9" name="Rectangle 6"/>
          <p:cNvSpPr>
            <a:spLocks noChangeArrowheads="1"/>
          </p:cNvSpPr>
          <p:nvPr/>
        </p:nvSpPr>
        <p:spPr bwMode="auto">
          <a:xfrm>
            <a:off x="685800" y="9906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64" tIns="46033" rIns="92064" bIns="46033" anchor="ctr"/>
          <a:lstStyle/>
          <a:p>
            <a:pPr algn="ctr"/>
            <a:r>
              <a:rPr lang="en-US" sz="3600" baseline="0"/>
              <a:t>Correction Using 128 Mappings </a:t>
            </a:r>
          </a:p>
        </p:txBody>
      </p:sp>
      <p:sp>
        <p:nvSpPr>
          <p:cNvPr id="146440" name="Freeform 8"/>
          <p:cNvSpPr>
            <a:spLocks/>
          </p:cNvSpPr>
          <p:nvPr/>
        </p:nvSpPr>
        <p:spPr bwMode="auto">
          <a:xfrm>
            <a:off x="3962400" y="2362200"/>
            <a:ext cx="1219200" cy="228600"/>
          </a:xfrm>
          <a:custGeom>
            <a:avLst/>
            <a:gdLst>
              <a:gd name="T0" fmla="*/ 0 w 768"/>
              <a:gd name="T1" fmla="*/ 2147483647 h 192"/>
              <a:gd name="T2" fmla="*/ 2147483647 w 768"/>
              <a:gd name="T3" fmla="*/ 0 h 192"/>
              <a:gd name="T4" fmla="*/ 2147483647 w 768"/>
              <a:gd name="T5" fmla="*/ 2147483647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68" h="192">
                <a:moveTo>
                  <a:pt x="0" y="192"/>
                </a:moveTo>
                <a:cubicBezTo>
                  <a:pt x="128" y="96"/>
                  <a:pt x="256" y="0"/>
                  <a:pt x="384" y="0"/>
                </a:cubicBezTo>
                <a:cubicBezTo>
                  <a:pt x="512" y="0"/>
                  <a:pt x="696" y="152"/>
                  <a:pt x="768" y="19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5090820A-BC59-4F74-9537-42BE456B6CC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29 September 2016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E92C189-CF5C-47CF-B8D9-8560B0838E3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1999-2016 by Richard Alan Peters II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9460" name="Picture 4" descr="Dave &amp; IA 50%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41325" y="5791200"/>
            <a:ext cx="824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 marL="287338" indent="-2873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baseline="0" dirty="0">
                <a:solidFill>
                  <a:srgbClr val="000000"/>
                </a:solidFill>
              </a:rPr>
              <a:t>David Peters, producer, and representatives of the IA, The International Alliance of Theatrical Stage </a:t>
            </a:r>
            <a:r>
              <a:rPr lang="en-US" sz="1200" baseline="0" dirty="0" smtClean="0">
                <a:solidFill>
                  <a:srgbClr val="000000"/>
                </a:solidFill>
              </a:rPr>
              <a:t>Employees, Moving </a:t>
            </a:r>
            <a:r>
              <a:rPr lang="en-US" sz="1200" baseline="0" dirty="0">
                <a:solidFill>
                  <a:srgbClr val="000000"/>
                </a:solidFill>
              </a:rPr>
              <a:t>Picture Technicians, Artists and Allied Crafts, on the set of </a:t>
            </a:r>
            <a:r>
              <a:rPr lang="en-US" sz="1200" i="1" baseline="0" dirty="0">
                <a:solidFill>
                  <a:srgbClr val="000000"/>
                </a:solidFill>
              </a:rPr>
              <a:t>Frozen Impact</a:t>
            </a:r>
            <a:r>
              <a:rPr lang="en-US" sz="1200" baseline="0" dirty="0">
                <a:solidFill>
                  <a:srgbClr val="000000"/>
                </a:solidFill>
              </a:rPr>
              <a:t> (</a:t>
            </a:r>
            <a:r>
              <a:rPr lang="en-US" sz="1200" baseline="0" dirty="0" err="1">
                <a:solidFill>
                  <a:srgbClr val="000000"/>
                </a:solidFill>
              </a:rPr>
              <a:t>PorchLight</a:t>
            </a:r>
            <a:r>
              <a:rPr lang="en-US" sz="1200" baseline="0" dirty="0">
                <a:solidFill>
                  <a:srgbClr val="000000"/>
                </a:solidFill>
              </a:rPr>
              <a:t> Entertainment, 2003).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aseline="0" dirty="0">
                <a:solidFill>
                  <a:srgbClr val="000000"/>
                </a:solidFill>
                <a:latin typeface="Comic Sans MS" pitchFamily="66" charset="0"/>
              </a:rPr>
              <a:t>original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9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45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704292"/>
              </p:ext>
            </p:extLst>
          </p:nvPr>
        </p:nvGraphicFramePr>
        <p:xfrm>
          <a:off x="5963066" y="5543640"/>
          <a:ext cx="117709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33" name="Equation" r:id="rId3" imgW="1307880" imgH="698400" progId="Equation.DSMT4">
                  <p:embed/>
                </p:oleObj>
              </mc:Choice>
              <mc:Fallback>
                <p:oleObj name="Equation" r:id="rId3" imgW="130788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3066" y="5543640"/>
                        <a:ext cx="117709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5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648664"/>
              </p:ext>
            </p:extLst>
          </p:nvPr>
        </p:nvGraphicFramePr>
        <p:xfrm>
          <a:off x="2082536" y="5543640"/>
          <a:ext cx="116575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34" name="Equation" r:id="rId5" imgW="1295280" imgH="698400" progId="Equation.DSMT4">
                  <p:embed/>
                </p:oleObj>
              </mc:Choice>
              <mc:Fallback>
                <p:oleObj name="Equation" r:id="rId5" imgW="1295280" imgH="698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536" y="5543640"/>
                        <a:ext cx="116575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73949"/>
              </p:ext>
            </p:extLst>
          </p:nvPr>
        </p:nvGraphicFramePr>
        <p:xfrm>
          <a:off x="2952750" y="1728788"/>
          <a:ext cx="32385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35" name="Equation" r:id="rId7" imgW="1498320" imgH="304560" progId="Equation.DSMT4">
                  <p:embed/>
                </p:oleObj>
              </mc:Choice>
              <mc:Fallback>
                <p:oleObj name="Equation" r:id="rId7" imgW="1498320" imgH="3045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1728788"/>
                        <a:ext cx="32385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7461" name="Picture 2" descr="T-38Tour-marke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544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2" name="Picture 3" descr="T-38Tour-yellow-marke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544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3" name="Freeform 8"/>
          <p:cNvSpPr>
            <a:spLocks/>
          </p:cNvSpPr>
          <p:nvPr/>
        </p:nvSpPr>
        <p:spPr bwMode="auto">
          <a:xfrm>
            <a:off x="3962400" y="2362200"/>
            <a:ext cx="1219200" cy="228600"/>
          </a:xfrm>
          <a:custGeom>
            <a:avLst/>
            <a:gdLst>
              <a:gd name="T0" fmla="*/ 0 w 768"/>
              <a:gd name="T1" fmla="*/ 2147483647 h 192"/>
              <a:gd name="T2" fmla="*/ 2147483647 w 768"/>
              <a:gd name="T3" fmla="*/ 0 h 192"/>
              <a:gd name="T4" fmla="*/ 2147483647 w 768"/>
              <a:gd name="T5" fmla="*/ 2147483647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68" h="192">
                <a:moveTo>
                  <a:pt x="0" y="192"/>
                </a:moveTo>
                <a:cubicBezTo>
                  <a:pt x="128" y="96"/>
                  <a:pt x="256" y="0"/>
                  <a:pt x="384" y="0"/>
                </a:cubicBezTo>
                <a:cubicBezTo>
                  <a:pt x="512" y="0"/>
                  <a:pt x="696" y="152"/>
                  <a:pt x="768" y="19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47464" name="Picture 9" descr="T-38-colors-I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17800"/>
            <a:ext cx="1016000" cy="34544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140C0689-1CD0-44A8-BC60-A45D93063C4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47468" name="Rectangle 6"/>
          <p:cNvSpPr>
            <a:spLocks noChangeArrowheads="1"/>
          </p:cNvSpPr>
          <p:nvPr/>
        </p:nvSpPr>
        <p:spPr bwMode="auto">
          <a:xfrm>
            <a:off x="685800" y="9906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64" tIns="46033" rIns="92064" bIns="46033" anchor="ctr"/>
          <a:lstStyle/>
          <a:p>
            <a:pPr algn="ctr"/>
            <a:r>
              <a:rPr lang="en-US" sz="3600" baseline="0"/>
              <a:t>Correction Using 128 Mappings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48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254354"/>
              </p:ext>
            </p:extLst>
          </p:nvPr>
        </p:nvGraphicFramePr>
        <p:xfrm>
          <a:off x="2952750" y="1728788"/>
          <a:ext cx="32385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57" name="Equation" r:id="rId3" imgW="1498320" imgH="304560" progId="Equation.DSMT4">
                  <p:embed/>
                </p:oleObj>
              </mc:Choice>
              <mc:Fallback>
                <p:oleObj name="Equation" r:id="rId3" imgW="1498320" imgH="3045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1728788"/>
                        <a:ext cx="32385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68668"/>
              </p:ext>
            </p:extLst>
          </p:nvPr>
        </p:nvGraphicFramePr>
        <p:xfrm>
          <a:off x="2082536" y="5543640"/>
          <a:ext cx="116575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58" name="Equation" r:id="rId5" imgW="1295280" imgH="698400" progId="Equation.DSMT4">
                  <p:embed/>
                </p:oleObj>
              </mc:Choice>
              <mc:Fallback>
                <p:oleObj name="Equation" r:id="rId5" imgW="129528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536" y="5543640"/>
                        <a:ext cx="116575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868308"/>
              </p:ext>
            </p:extLst>
          </p:nvPr>
        </p:nvGraphicFramePr>
        <p:xfrm>
          <a:off x="5963066" y="5543640"/>
          <a:ext cx="117709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59" name="Equation" r:id="rId7" imgW="1307880" imgH="698400" progId="Equation.DSMT4">
                  <p:embed/>
                </p:oleObj>
              </mc:Choice>
              <mc:Fallback>
                <p:oleObj name="Equation" r:id="rId7" imgW="1307880" imgH="698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3066" y="5543640"/>
                        <a:ext cx="117709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8485" name="Picture 2" descr="T-38Tour-yellow-c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36544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6" name="Picture 3" descr="T-38Tou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544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FEBC82E1-E981-484A-BC01-23B2EA2A0F9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48492" name="Rectangle 6"/>
          <p:cNvSpPr>
            <a:spLocks noChangeArrowheads="1"/>
          </p:cNvSpPr>
          <p:nvPr/>
        </p:nvSpPr>
        <p:spPr bwMode="auto">
          <a:xfrm>
            <a:off x="685800" y="9906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64" tIns="46033" rIns="92064" bIns="46033" anchor="ctr"/>
          <a:lstStyle/>
          <a:p>
            <a:pPr algn="ctr"/>
            <a:r>
              <a:rPr lang="en-US" sz="3600" baseline="0"/>
              <a:t>Correction Using 128 Mappings 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203450" y="2209800"/>
            <a:ext cx="9144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original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975350" y="2209800"/>
            <a:ext cx="11430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corrected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130614"/>
              </p:ext>
            </p:extLst>
          </p:nvPr>
        </p:nvGraphicFramePr>
        <p:xfrm>
          <a:off x="2952750" y="1728788"/>
          <a:ext cx="32385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82" name="Equation" r:id="rId3" imgW="1498320" imgH="304560" progId="Equation.DSMT4">
                  <p:embed/>
                </p:oleObj>
              </mc:Choice>
              <mc:Fallback>
                <p:oleObj name="Equation" r:id="rId3" imgW="1498320" imgH="3045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1728788"/>
                        <a:ext cx="32385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9507" name="Picture 2" descr="T-38Tour-CC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2667000"/>
            <a:ext cx="3656013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8" name="Picture 3" descr="T-38To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56013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Text Box 7"/>
          <p:cNvSpPr txBox="1">
            <a:spLocks noChangeArrowheads="1"/>
          </p:cNvSpPr>
          <p:nvPr/>
        </p:nvSpPr>
        <p:spPr bwMode="auto">
          <a:xfrm>
            <a:off x="2203450" y="2209800"/>
            <a:ext cx="9144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original</a:t>
            </a:r>
          </a:p>
        </p:txBody>
      </p:sp>
      <p:sp>
        <p:nvSpPr>
          <p:cNvPr id="149510" name="Text Box 8"/>
          <p:cNvSpPr txBox="1">
            <a:spLocks noChangeArrowheads="1"/>
          </p:cNvSpPr>
          <p:nvPr/>
        </p:nvSpPr>
        <p:spPr bwMode="auto">
          <a:xfrm>
            <a:off x="5975350" y="2209800"/>
            <a:ext cx="1143000" cy="3365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corrected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82601AB-CAE7-47C1-8D1C-302E23C9451E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49514" name="Rectangle 6"/>
          <p:cNvSpPr>
            <a:spLocks noChangeArrowheads="1"/>
          </p:cNvSpPr>
          <p:nvPr/>
        </p:nvSpPr>
        <p:spPr bwMode="auto">
          <a:xfrm>
            <a:off x="685800" y="9906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64" tIns="46033" rIns="92064" bIns="46033" anchor="ctr"/>
          <a:lstStyle/>
          <a:p>
            <a:pPr algn="ctr"/>
            <a:r>
              <a:rPr lang="en-US" sz="3600" baseline="0"/>
              <a:t>Correction Using 4 Mappings </a:t>
            </a:r>
          </a:p>
        </p:txBody>
      </p:sp>
      <p:graphicFrame>
        <p:nvGraphicFramePr>
          <p:cNvPr id="1495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675806"/>
              </p:ext>
            </p:extLst>
          </p:nvPr>
        </p:nvGraphicFramePr>
        <p:xfrm>
          <a:off x="1866250" y="5543640"/>
          <a:ext cx="159991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83" name="Equation" r:id="rId7" imgW="1777680" imgH="698400" progId="Equation.DSMT4">
                  <p:embed/>
                </p:oleObj>
              </mc:Choice>
              <mc:Fallback>
                <p:oleObj name="Equation" r:id="rId7" imgW="1777680" imgH="698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250" y="5543640"/>
                        <a:ext cx="159991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537457"/>
              </p:ext>
            </p:extLst>
          </p:nvPr>
        </p:nvGraphicFramePr>
        <p:xfrm>
          <a:off x="5761295" y="5543640"/>
          <a:ext cx="1588572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84" name="Equation" r:id="rId9" imgW="1765080" imgH="698400" progId="Equation.DSMT4">
                  <p:embed/>
                </p:oleObj>
              </mc:Choice>
              <mc:Fallback>
                <p:oleObj name="Equation" r:id="rId9" imgW="1765080" imgH="698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295" y="5543640"/>
                        <a:ext cx="1588572" cy="628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7" name="Text Box 7"/>
          <p:cNvSpPr txBox="1">
            <a:spLocks noChangeArrowheads="1"/>
          </p:cNvSpPr>
          <p:nvPr/>
        </p:nvSpPr>
        <p:spPr bwMode="auto">
          <a:xfrm>
            <a:off x="1295400" y="152400"/>
            <a:ext cx="1295400" cy="584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2700000" algn="ctr" rotWithShape="0">
              <a:schemeClr val="tx1">
                <a:alpha val="50000"/>
              </a:schemeClr>
            </a:outerShdw>
          </a:effectLst>
          <a:extLst/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6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for comparison: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Linear Color Transformation Program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81081111-97AE-4571-B176-4D8A6C55A7B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sp>
        <p:nvSpPr>
          <p:cNvPr id="150531" name="Text Box 3"/>
          <p:cNvSpPr txBox="1">
            <a:spLocks noChangeArrowheads="1"/>
          </p:cNvSpPr>
          <p:nvPr/>
        </p:nvSpPr>
        <p:spPr bwMode="auto">
          <a:xfrm>
            <a:off x="1177131" y="1981200"/>
            <a:ext cx="67818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800" b="1" baseline="0" dirty="0">
                <a:solidFill>
                  <a:srgbClr val="0000FF"/>
                </a:solidFill>
                <a:latin typeface="Courier New" pitchFamily="49" charset="0"/>
              </a:rPr>
              <a:t>function </a:t>
            </a:r>
            <a:r>
              <a:rPr lang="en-US" sz="1800" b="1" baseline="0" dirty="0">
                <a:solidFill>
                  <a:schemeClr val="tx1"/>
                </a:solidFill>
                <a:latin typeface="Courier New" pitchFamily="49" charset="0"/>
              </a:rPr>
              <a:t>J = </a:t>
            </a:r>
            <a:r>
              <a:rPr lang="en-US" sz="1800" b="1" baseline="0" dirty="0" err="1">
                <a:solidFill>
                  <a:schemeClr val="tx1"/>
                </a:solidFill>
                <a:latin typeface="Courier New" pitchFamily="49" charset="0"/>
              </a:rPr>
              <a:t>LinTrans</a:t>
            </a:r>
            <a:r>
              <a:rPr lang="en-US" sz="1800" b="1" baseline="0" dirty="0">
                <a:solidFill>
                  <a:schemeClr val="tx1"/>
                </a:solidFill>
                <a:latin typeface="Courier New" pitchFamily="49" charset="0"/>
              </a:rPr>
              <a:t>(I,A)</a:t>
            </a:r>
          </a:p>
          <a:p>
            <a:endParaRPr lang="en-US" sz="1800" b="1" baseline="0" dirty="0">
              <a:solidFill>
                <a:srgbClr val="0000FF"/>
              </a:solidFill>
              <a:latin typeface="Courier New" pitchFamily="49" charset="0"/>
            </a:endParaRPr>
          </a:p>
          <a:p>
            <a:r>
              <a:rPr lang="en-US" sz="1800" b="1" baseline="0" dirty="0">
                <a:solidFill>
                  <a:schemeClr val="tx1"/>
                </a:solidFill>
                <a:latin typeface="Courier New" pitchFamily="49" charset="0"/>
              </a:rPr>
              <a:t>[R C B] = size(I</a:t>
            </a:r>
            <a:r>
              <a:rPr lang="en-US" sz="1800" b="1" baseline="0" dirty="0" smtClean="0">
                <a:solidFill>
                  <a:schemeClr val="tx1"/>
                </a:solidFill>
                <a:latin typeface="Courier New" pitchFamily="49" charset="0"/>
              </a:rPr>
              <a:t>);</a:t>
            </a:r>
          </a:p>
          <a:p>
            <a:endParaRPr lang="en-US" sz="1800" b="1" baseline="0" dirty="0" smtClean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800" b="1" baseline="0" dirty="0" smtClean="0">
                <a:solidFill>
                  <a:schemeClr val="tx1"/>
                </a:solidFill>
                <a:latin typeface="Courier New" pitchFamily="49" charset="0"/>
              </a:rPr>
              <a:t>I </a:t>
            </a:r>
            <a:r>
              <a:rPr lang="en-US" sz="1800" b="1" baseline="0" dirty="0">
                <a:solidFill>
                  <a:schemeClr val="tx1"/>
                </a:solidFill>
                <a:latin typeface="Courier New" pitchFamily="49" charset="0"/>
              </a:rPr>
              <a:t>= double(I);</a:t>
            </a:r>
          </a:p>
          <a:p>
            <a:endParaRPr lang="en-US" sz="1800" b="1" baseline="0" dirty="0">
              <a:solidFill>
                <a:schemeClr val="tx1"/>
              </a:solidFill>
              <a:latin typeface="Courier New" pitchFamily="49" charset="0"/>
            </a:endParaRPr>
          </a:p>
          <a:p>
            <a:r>
              <a:rPr lang="en-US" sz="1800" b="1" baseline="0" dirty="0">
                <a:solidFill>
                  <a:schemeClr val="tx1"/>
                </a:solidFill>
                <a:latin typeface="Courier New" pitchFamily="49" charset="0"/>
              </a:rPr>
              <a:t>J = reshape(((A*(reshape(I,R*C,3))')'),R,C,3</a:t>
            </a:r>
            <a:r>
              <a:rPr lang="en-US" sz="1800" b="1" baseline="0" dirty="0" smtClean="0">
                <a:solidFill>
                  <a:schemeClr val="tx1"/>
                </a:solidFill>
                <a:latin typeface="Courier New" pitchFamily="49" charset="0"/>
              </a:rPr>
              <a:t>);</a:t>
            </a:r>
          </a:p>
          <a:p>
            <a:endParaRPr lang="en-US" sz="1800" b="1" baseline="0" dirty="0">
              <a:solidFill>
                <a:srgbClr val="0000FF"/>
              </a:solidFill>
              <a:latin typeface="Courier New" pitchFamily="49" charset="0"/>
            </a:endParaRPr>
          </a:p>
          <a:p>
            <a:r>
              <a:rPr lang="en-US" sz="1800" b="1" baseline="0" dirty="0">
                <a:solidFill>
                  <a:srgbClr val="0000FF"/>
                </a:solidFill>
                <a:latin typeface="Courier New" pitchFamily="49" charset="0"/>
              </a:rPr>
              <a:t>return</a:t>
            </a:r>
            <a:r>
              <a:rPr lang="en-US" sz="1800" b="1" baseline="0" dirty="0" smtClean="0">
                <a:solidFill>
                  <a:srgbClr val="0000FF"/>
                </a:solidFill>
                <a:latin typeface="Courier New" pitchFamily="49" charset="0"/>
              </a:rPr>
              <a:t>;</a:t>
            </a:r>
            <a:endParaRPr lang="en-US" sz="1800" b="1" baseline="0" dirty="0">
              <a:solidFill>
                <a:srgbClr val="0000FF"/>
              </a:solidFill>
              <a:latin typeface="Courier New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34000" y="4866382"/>
            <a:ext cx="3429000" cy="1077218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600" baseline="0" dirty="0" smtClean="0">
                <a:latin typeface="Comic Sans MS" pitchFamily="66" charset="0"/>
              </a:rPr>
              <a:t>This function returns an image of class double.  To get a good uint8 you may have to linearly scale the result as shown on slide </a:t>
            </a:r>
            <a:r>
              <a:rPr lang="en-US" sz="1600" baseline="0" dirty="0" smtClean="0">
                <a:latin typeface="Comic Sans MS" pitchFamily="66" charset="0"/>
                <a:hlinkClick r:id="rId2" action="ppaction://hlinksldjump"/>
              </a:rPr>
              <a:t>53</a:t>
            </a:r>
            <a:r>
              <a:rPr lang="en-US" sz="1600" baseline="0" dirty="0" smtClean="0">
                <a:latin typeface="Comic Sans MS" pitchFamily="66" charset="0"/>
              </a:rPr>
              <a:t>.</a:t>
            </a:r>
            <a:endParaRPr lang="en-US" sz="1600" baseline="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29 September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EFF1B2F0-3541-4B33-B1F4-659FDA6A105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 dirty="0"/>
          </a:p>
        </p:txBody>
      </p:sp>
      <p:pic>
        <p:nvPicPr>
          <p:cNvPr id="24580" name="Picture 4" descr="D&amp;IA_green_gamma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6781800" y="1295400"/>
            <a:ext cx="1828800" cy="4616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defPPr>
              <a:defRPr lang="en-US"/>
            </a:defPPr>
            <a:lvl1pPr algn="ctr">
              <a:defRPr sz="2400" baseline="0">
                <a:latin typeface="Comic Sans MS" pitchFamily="66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green </a:t>
            </a:r>
            <a:r>
              <a:rPr lang="en-US" dirty="0">
                <a:sym typeface="Symbol" pitchFamily="82" charset="2"/>
              </a:rPr>
              <a:t>=2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24584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585" name="Line 10"/>
            <p:cNvSpPr>
              <a:spLocks noChangeShapeType="1"/>
            </p:cNvSpPr>
            <p:nvPr/>
          </p:nvSpPr>
          <p:spPr bwMode="auto">
            <a:xfrm rot="-7147907">
              <a:off x="5358607" y="2912269"/>
              <a:ext cx="228600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2048256"/>
            <a:ext cx="4888992" cy="3666744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7772400" cy="723900"/>
          </a:xfrm>
        </p:spPr>
        <p:txBody>
          <a:bodyPr/>
          <a:lstStyle/>
          <a:p>
            <a:r>
              <a:rPr lang="en-US" sz="3200" smtClean="0"/>
              <a:t>Gamma Adjustment of Color Bands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2301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29 September 2016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0" y="6323013"/>
            <a:ext cx="1905000" cy="457200"/>
          </a:xfrm>
        </p:spPr>
        <p:txBody>
          <a:bodyPr/>
          <a:lstStyle/>
          <a:p>
            <a:pPr>
              <a:defRPr/>
            </a:pPr>
            <a:fld id="{AE92C189-CF5C-47CF-B8D9-8560B0838E3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906713" y="6332538"/>
            <a:ext cx="3322637" cy="4572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1999-2016 by Richard Alan Peters II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9460" name="Picture 4" descr="Dave &amp; IA 50%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/>
          <a:stretch>
            <a:fillRect/>
          </a:stretch>
        </p:blipFill>
        <p:spPr bwMode="auto">
          <a:xfrm>
            <a:off x="457200" y="2052638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41325" y="5791200"/>
            <a:ext cx="824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>
            <a:lvl1pPr marL="287338" indent="-287338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1200" baseline="0" dirty="0">
                <a:solidFill>
                  <a:srgbClr val="000000"/>
                </a:solidFill>
              </a:rPr>
              <a:t>David Peters, producer, and representatives of the IA, The International Alliance of Theatrical Stage </a:t>
            </a:r>
            <a:r>
              <a:rPr lang="en-US" sz="1200" baseline="0" dirty="0" smtClean="0">
                <a:solidFill>
                  <a:srgbClr val="000000"/>
                </a:solidFill>
              </a:rPr>
              <a:t>Employees, Moving </a:t>
            </a:r>
            <a:r>
              <a:rPr lang="en-US" sz="1200" baseline="0" dirty="0">
                <a:solidFill>
                  <a:srgbClr val="000000"/>
                </a:solidFill>
              </a:rPr>
              <a:t>Picture Technicians, Artists and Allied Crafts, on the set of </a:t>
            </a:r>
            <a:r>
              <a:rPr lang="en-US" sz="1200" i="1" baseline="0" dirty="0">
                <a:solidFill>
                  <a:srgbClr val="000000"/>
                </a:solidFill>
              </a:rPr>
              <a:t>Frozen Impact</a:t>
            </a:r>
            <a:r>
              <a:rPr lang="en-US" sz="1200" baseline="0" dirty="0">
                <a:solidFill>
                  <a:srgbClr val="000000"/>
                </a:solidFill>
              </a:rPr>
              <a:t> (</a:t>
            </a:r>
            <a:r>
              <a:rPr lang="en-US" sz="1200" baseline="0" dirty="0" err="1">
                <a:solidFill>
                  <a:srgbClr val="000000"/>
                </a:solidFill>
              </a:rPr>
              <a:t>PorchLight</a:t>
            </a:r>
            <a:r>
              <a:rPr lang="en-US" sz="1200" baseline="0" dirty="0">
                <a:solidFill>
                  <a:srgbClr val="000000"/>
                </a:solidFill>
              </a:rPr>
              <a:t> Entertainment, 2003).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315200" y="12954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38100" dist="63500" dir="8100000" algn="ctr" rotWithShape="0">
              <a:schemeClr val="tx1">
                <a:alpha val="50000"/>
              </a:schemeClr>
            </a:outerShdw>
          </a:effectLst>
          <a:extLst/>
        </p:spPr>
        <p:txBody>
          <a:bodyPr lIns="91429" tIns="45714" rIns="91429" bIns="45714">
            <a:spAutoFit/>
          </a:bodyPr>
          <a:lstStyle>
            <a:lvl1pPr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aseline="-25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400" baseline="0" dirty="0">
                <a:solidFill>
                  <a:srgbClr val="000000"/>
                </a:solidFill>
                <a:latin typeface="Comic Sans MS" pitchFamily="66" charset="0"/>
              </a:rPr>
              <a:t>original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46192" y="2526252"/>
            <a:ext cx="978408" cy="978408"/>
            <a:chOff x="5040852" y="2526252"/>
            <a:chExt cx="978408" cy="9784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852" y="2526252"/>
              <a:ext cx="978408" cy="978408"/>
            </a:xfrm>
            <a:prstGeom prst="rect">
              <a:avLst/>
            </a:prstGeom>
          </p:spPr>
        </p:pic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5492750" y="2978150"/>
              <a:ext cx="74613" cy="746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4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35"/>
</p:tagLst>
</file>

<file path=ppt/theme/theme1.xml><?xml version="1.0" encoding="utf-8"?>
<a:theme xmlns:a="http://schemas.openxmlformats.org/drawingml/2006/main" name="EECE-253_Image_Processing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00CC99"/>
      </a:hlink>
      <a:folHlink>
        <a:srgbClr val="0099CC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baseline="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true</tns:showOnOpen>
  <tns:defaultPropertyEditorNamespace>Standard properties</tns:defaultPropertyEditorNamespace>
</tns:customPropertyEditors>
</file>

<file path=customXml/itemProps1.xml><?xml version="1.0" encoding="utf-8"?>
<ds:datastoreItem xmlns:ds="http://schemas.openxmlformats.org/officeDocument/2006/customXml" ds:itemID="{F23EA504-02FA-4988-9521-3CD1447F243E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22468</TotalTime>
  <Words>3003</Words>
  <Application>Microsoft Office PowerPoint</Application>
  <PresentationFormat>On-screen Show (4:3)</PresentationFormat>
  <Paragraphs>770</Paragraphs>
  <Slides>73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Symbol</vt:lpstr>
      <vt:lpstr>Calibri</vt:lpstr>
      <vt:lpstr>Times New Roman</vt:lpstr>
      <vt:lpstr>French Script MT</vt:lpstr>
      <vt:lpstr>Monotype Sorts</vt:lpstr>
      <vt:lpstr>Arial</vt:lpstr>
      <vt:lpstr>Comic Sans MS</vt:lpstr>
      <vt:lpstr>Courier New</vt:lpstr>
      <vt:lpstr>EECE-253_Image_Processing</vt:lpstr>
      <vt:lpstr>Equation</vt:lpstr>
      <vt:lpstr>PowerPoint Presentation</vt:lpstr>
      <vt:lpstr>Color Correction</vt:lpstr>
      <vt:lpstr>Gamma Adjustment of Color Bands</vt:lpstr>
      <vt:lpstr>Gamma Adjustment of Color Bands</vt:lpstr>
      <vt:lpstr>Gamma Adjustment of Color Bands</vt:lpstr>
      <vt:lpstr>Gamma Adjustment of Color Bands</vt:lpstr>
      <vt:lpstr>Gamma Adjustment of Color Bands</vt:lpstr>
      <vt:lpstr>Gamma Adjustment of Color Bands</vt:lpstr>
      <vt:lpstr>Gamma Adjustment of Color Bands</vt:lpstr>
      <vt:lpstr>Gamma Adjustment of Color Bands</vt:lpstr>
      <vt:lpstr>Gamma Adjustment of Color Bands</vt:lpstr>
      <vt:lpstr>Gamma Adjustment of Color Bands</vt:lpstr>
      <vt:lpstr>Gamma Adjustment of Color Bands</vt:lpstr>
      <vt:lpstr>Gamma Adjustment of Color Bands</vt:lpstr>
      <vt:lpstr>Gamma Adjustment of Color Bands</vt:lpstr>
      <vt:lpstr>RGB to LHS:  A Perceptual Transformation</vt:lpstr>
      <vt:lpstr>HSV Color Representation</vt:lpstr>
      <vt:lpstr>RGB to HSV Algorithm</vt:lpstr>
      <vt:lpstr>HSV to RGB Conversion</vt:lpstr>
      <vt:lpstr>Saturation Adjustment</vt:lpstr>
      <vt:lpstr>Saturation Adjustment</vt:lpstr>
      <vt:lpstr>Saturation Adjustment</vt:lpstr>
      <vt:lpstr>Saturation Adjustment</vt:lpstr>
      <vt:lpstr>Hue Shifting</vt:lpstr>
      <vt:lpstr>Hue Shifting</vt:lpstr>
      <vt:lpstr>Hue Shifting</vt:lpstr>
      <vt:lpstr>Hue Shifting</vt:lpstr>
      <vt:lpstr>Hue Shifting</vt:lpstr>
      <vt:lpstr>Hue Shifting</vt:lpstr>
      <vt:lpstr>Hue Shifting</vt:lpstr>
      <vt:lpstr>Hue Shifting</vt:lpstr>
      <vt:lpstr>Hue Shifting</vt:lpstr>
      <vt:lpstr>Hue Shifting</vt:lpstr>
      <vt:lpstr>Hue Shifting</vt:lpstr>
      <vt:lpstr>Hue Shifting</vt:lpstr>
      <vt:lpstr>Hue Shifting</vt:lpstr>
      <vt:lpstr>Hue Shifting</vt:lpstr>
      <vt:lpstr>Linear Transformation of Color</vt:lpstr>
      <vt:lpstr>Color Correction via Linear Transformation</vt:lpstr>
      <vt:lpstr>Color Vector Space Operators</vt:lpstr>
      <vt:lpstr>Linear Transformation of Color</vt:lpstr>
      <vt:lpstr>Linear Transformation of Color</vt:lpstr>
      <vt:lpstr>Linear Transformation of Color</vt:lpstr>
      <vt:lpstr>Linear Transformation of Color</vt:lpstr>
      <vt:lpstr>Color Transformation</vt:lpstr>
      <vt:lpstr>Color Transformation</vt:lpstr>
      <vt:lpstr>Color Transformation</vt:lpstr>
      <vt:lpstr>Color Correction</vt:lpstr>
      <vt:lpstr>Color Correction</vt:lpstr>
      <vt:lpstr>Color Correction</vt:lpstr>
      <vt:lpstr>Color Correction</vt:lpstr>
      <vt:lpstr>Color Correction</vt:lpstr>
      <vt:lpstr>Color Correction</vt:lpstr>
      <vt:lpstr>Color Correction</vt:lpstr>
      <vt:lpstr>Linear Color Correction</vt:lpstr>
      <vt:lpstr>Color Mapping 1</vt:lpstr>
      <vt:lpstr>Color Mapping 2</vt:lpstr>
      <vt:lpstr>Color Mapping 3</vt:lpstr>
      <vt:lpstr>Color Mapping 4</vt:lpstr>
      <vt:lpstr>Color Transformations </vt:lpstr>
      <vt:lpstr>Color Transformations </vt:lpstr>
      <vt:lpstr>Correction Using 3 Mappings </vt:lpstr>
      <vt:lpstr>Correction Using 3 Mappings </vt:lpstr>
      <vt:lpstr>PowerPoint Presentation</vt:lpstr>
      <vt:lpstr>PowerPoint Presentation</vt:lpstr>
      <vt:lpstr>PowerPoint Presentation</vt:lpstr>
      <vt:lpstr>PowerPoint Presentation</vt:lpstr>
      <vt:lpstr>Random Sampling of Color Values</vt:lpstr>
      <vt:lpstr>PowerPoint Presentation</vt:lpstr>
      <vt:lpstr>PowerPoint Presentation</vt:lpstr>
      <vt:lpstr>PowerPoint Presentation</vt:lpstr>
      <vt:lpstr>PowerPoint Presentation</vt:lpstr>
      <vt:lpstr>Linear Color Transformation Program</vt:lpstr>
    </vt:vector>
  </TitlesOfParts>
  <Company>Vanderbilt University School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Notes:  Color Correction</dc:title>
  <dc:subject>EECE/CS 253 Image Processing</dc:subject>
  <dc:creator>Richard Alan Peters II</dc:creator>
  <cp:keywords>Color Spaces, RGB, HSV, linear processing of color, nonlinear processing of color</cp:keywords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289</cp:revision>
  <cp:lastPrinted>2014-11-07T04:35:50Z</cp:lastPrinted>
  <dcterms:created xsi:type="dcterms:W3CDTF">2001-09-05T15:36:53Z</dcterms:created>
  <dcterms:modified xsi:type="dcterms:W3CDTF">2016-09-30T04:15:29Z</dcterms:modified>
  <cp:category>Class notes</cp:category>
</cp:coreProperties>
</file>